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22.jpg" ContentType="image/jpg"/>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9" r:id="rId1"/>
  </p:sldMasterIdLst>
  <p:notesMasterIdLst>
    <p:notesMasterId r:id="rId20"/>
  </p:notesMasterIdLst>
  <p:handoutMasterIdLst>
    <p:handoutMasterId r:id="rId21"/>
  </p:handoutMasterIdLst>
  <p:sldIdLst>
    <p:sldId id="1524" r:id="rId2"/>
    <p:sldId id="955" r:id="rId3"/>
    <p:sldId id="1508" r:id="rId4"/>
    <p:sldId id="1507" r:id="rId5"/>
    <p:sldId id="483" r:id="rId6"/>
    <p:sldId id="993" r:id="rId7"/>
    <p:sldId id="479" r:id="rId8"/>
    <p:sldId id="1523" r:id="rId9"/>
    <p:sldId id="1512" r:id="rId10"/>
    <p:sldId id="2679" r:id="rId11"/>
    <p:sldId id="1526" r:id="rId12"/>
    <p:sldId id="2678" r:id="rId13"/>
    <p:sldId id="2562" r:id="rId14"/>
    <p:sldId id="2698" r:id="rId15"/>
    <p:sldId id="2623" r:id="rId16"/>
    <p:sldId id="975" r:id="rId17"/>
    <p:sldId id="258" r:id="rId18"/>
    <p:sldId id="1525"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Marie Mauricio" initials="AMM" lastIdx="1" clrIdx="0">
    <p:extLst>
      <p:ext uri="{19B8F6BF-5375-455C-9EA6-DF929625EA0E}">
        <p15:presenceInfo xmlns:p15="http://schemas.microsoft.com/office/powerpoint/2012/main" userId="S::amariem@uoregon.edu::4a7509d1-0c17-425b-bfe4-07c5bcf6b571" providerId="AD"/>
      </p:ext>
    </p:extLst>
  </p:cmAuthor>
  <p:cmAuthor id="2" name="Sarah Lindstrom Johnso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9900"/>
    <a:srgbClr val="003366"/>
    <a:srgbClr val="5D606F"/>
    <a:srgbClr val="FF0000"/>
    <a:srgbClr val="EA5614"/>
    <a:srgbClr val="77BCF5"/>
    <a:srgbClr val="1081DE"/>
    <a:srgbClr val="2995EF"/>
    <a:srgbClr val="3FA0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76" autoAdjust="0"/>
    <p:restoredTop sz="81598" autoAdjust="0"/>
  </p:normalViewPr>
  <p:slideViewPr>
    <p:cSldViewPr snapToGrid="0">
      <p:cViewPr varScale="1">
        <p:scale>
          <a:sx n="86" d="100"/>
          <a:sy n="86" d="100"/>
        </p:scale>
        <p:origin x="8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5007D-C183-4965-9496-B81FABB6F4B7}" type="doc">
      <dgm:prSet loTypeId="urn:microsoft.com/office/officeart/2018/2/layout/IconLabelList" loCatId="icon" qsTypeId="urn:microsoft.com/office/officeart/2005/8/quickstyle/simple4" qsCatId="simple" csTypeId="urn:microsoft.com/office/officeart/2018/5/colors/Iconchunking_neutralbg_colorful1" csCatId="colorful" phldr="1"/>
      <dgm:spPr/>
      <dgm:t>
        <a:bodyPr/>
        <a:lstStyle/>
        <a:p>
          <a:endParaRPr lang="en-US"/>
        </a:p>
      </dgm:t>
    </dgm:pt>
    <dgm:pt modelId="{96C1EF2B-0DE9-43BB-B020-8E6CA56186D1}">
      <dgm:prSet custT="1"/>
      <dgm:spPr/>
      <dgm:t>
        <a:bodyPr/>
        <a:lstStyle/>
        <a:p>
          <a:pPr>
            <a:lnSpc>
              <a:spcPct val="100000"/>
            </a:lnSpc>
          </a:pPr>
          <a:r>
            <a:rPr lang="en-US" sz="2000" dirty="0"/>
            <a:t>1000’s of families  in several randomized control trials</a:t>
          </a:r>
        </a:p>
      </dgm:t>
    </dgm:pt>
    <dgm:pt modelId="{DB58ECD3-0583-4386-B898-9A9DD95CD8BE}" type="parTrans" cxnId="{8DFAFF01-DB16-4BAA-9A7A-105D1E08CF8D}">
      <dgm:prSet/>
      <dgm:spPr/>
      <dgm:t>
        <a:bodyPr/>
        <a:lstStyle/>
        <a:p>
          <a:endParaRPr lang="en-US"/>
        </a:p>
      </dgm:t>
    </dgm:pt>
    <dgm:pt modelId="{3F9D3BF2-69E4-43AE-B13E-E5E2B01D330B}" type="sibTrans" cxnId="{8DFAFF01-DB16-4BAA-9A7A-105D1E08CF8D}">
      <dgm:prSet/>
      <dgm:spPr/>
      <dgm:t>
        <a:bodyPr/>
        <a:lstStyle/>
        <a:p>
          <a:endParaRPr lang="en-US"/>
        </a:p>
      </dgm:t>
    </dgm:pt>
    <dgm:pt modelId="{D948E0B3-E086-45B4-A686-BF55CA6DA6B9}">
      <dgm:prSet custT="1"/>
      <dgm:spPr/>
      <dgm:t>
        <a:bodyPr/>
        <a:lstStyle/>
        <a:p>
          <a:pPr>
            <a:lnSpc>
              <a:spcPct val="100000"/>
            </a:lnSpc>
          </a:pPr>
          <a:r>
            <a:rPr lang="en-US" sz="2000" dirty="0"/>
            <a:t>Across urban and rural communities nationally and internationally</a:t>
          </a:r>
        </a:p>
      </dgm:t>
    </dgm:pt>
    <dgm:pt modelId="{D18FFAC1-A609-41EC-984B-E1D7F9CBD12B}" type="parTrans" cxnId="{D909AD97-8BE2-4CFA-86EB-041EFB36E7A7}">
      <dgm:prSet/>
      <dgm:spPr/>
      <dgm:t>
        <a:bodyPr/>
        <a:lstStyle/>
        <a:p>
          <a:endParaRPr lang="en-US"/>
        </a:p>
      </dgm:t>
    </dgm:pt>
    <dgm:pt modelId="{63C9D1E5-318A-410B-8321-A66A70B1BF48}" type="sibTrans" cxnId="{D909AD97-8BE2-4CFA-86EB-041EFB36E7A7}">
      <dgm:prSet/>
      <dgm:spPr/>
      <dgm:t>
        <a:bodyPr/>
        <a:lstStyle/>
        <a:p>
          <a:endParaRPr lang="en-US"/>
        </a:p>
      </dgm:t>
    </dgm:pt>
    <dgm:pt modelId="{DA2A2A53-BB91-4658-89CC-173A9F122E7B}">
      <dgm:prSet custT="1"/>
      <dgm:spPr/>
      <dgm:t>
        <a:bodyPr/>
        <a:lstStyle/>
        <a:p>
          <a:pPr>
            <a:lnSpc>
              <a:spcPct val="100000"/>
            </a:lnSpc>
          </a:pPr>
          <a:r>
            <a:rPr lang="en-US" sz="2000" dirty="0"/>
            <a:t>With culturally, socioeconomically diverse families &amp; internationally</a:t>
          </a:r>
        </a:p>
      </dgm:t>
    </dgm:pt>
    <dgm:pt modelId="{105EFB71-B1D1-4F56-967F-67951102FA21}" type="parTrans" cxnId="{6B49880C-0418-4268-B970-2194F8B60806}">
      <dgm:prSet/>
      <dgm:spPr/>
      <dgm:t>
        <a:bodyPr/>
        <a:lstStyle/>
        <a:p>
          <a:endParaRPr lang="en-US"/>
        </a:p>
      </dgm:t>
    </dgm:pt>
    <dgm:pt modelId="{68E7E010-633C-457B-8583-6BF7340DC3DD}" type="sibTrans" cxnId="{6B49880C-0418-4268-B970-2194F8B60806}">
      <dgm:prSet/>
      <dgm:spPr/>
      <dgm:t>
        <a:bodyPr/>
        <a:lstStyle/>
        <a:p>
          <a:endParaRPr lang="en-US"/>
        </a:p>
      </dgm:t>
    </dgm:pt>
    <dgm:pt modelId="{FFF399B3-5930-41C1-BA9C-72F1C287776F}">
      <dgm:prSet custT="1"/>
      <dgm:spPr/>
      <dgm:t>
        <a:bodyPr/>
        <a:lstStyle/>
        <a:p>
          <a:pPr>
            <a:lnSpc>
              <a:spcPct val="100000"/>
            </a:lnSpc>
          </a:pPr>
          <a:r>
            <a:rPr lang="en-US" sz="2000" dirty="0"/>
            <a:t>Many different service settings </a:t>
          </a:r>
        </a:p>
      </dgm:t>
    </dgm:pt>
    <dgm:pt modelId="{128F77DC-8841-4D2A-81B4-79266B0689E9}" type="parTrans" cxnId="{33C847A0-1507-4C97-B9FE-5DEE3AE81DE6}">
      <dgm:prSet/>
      <dgm:spPr/>
      <dgm:t>
        <a:bodyPr/>
        <a:lstStyle/>
        <a:p>
          <a:endParaRPr lang="en-US"/>
        </a:p>
      </dgm:t>
    </dgm:pt>
    <dgm:pt modelId="{A94AAFE1-9C26-4C73-ACC5-0B71E90D3BF4}" type="sibTrans" cxnId="{33C847A0-1507-4C97-B9FE-5DEE3AE81DE6}">
      <dgm:prSet/>
      <dgm:spPr/>
      <dgm:t>
        <a:bodyPr/>
        <a:lstStyle/>
        <a:p>
          <a:endParaRPr lang="en-US"/>
        </a:p>
      </dgm:t>
    </dgm:pt>
    <dgm:pt modelId="{AA05FA5E-077C-4402-A41D-33E47D095573}" type="pres">
      <dgm:prSet presAssocID="{FD95007D-C183-4965-9496-B81FABB6F4B7}" presName="root" presStyleCnt="0">
        <dgm:presLayoutVars>
          <dgm:dir/>
          <dgm:resizeHandles val="exact"/>
        </dgm:presLayoutVars>
      </dgm:prSet>
      <dgm:spPr/>
    </dgm:pt>
    <dgm:pt modelId="{A12AC436-0FD4-4A25-B354-8D900B61C9E4}" type="pres">
      <dgm:prSet presAssocID="{96C1EF2B-0DE9-43BB-B020-8E6CA56186D1}" presName="compNode" presStyleCnt="0"/>
      <dgm:spPr/>
    </dgm:pt>
    <dgm:pt modelId="{BE4972F1-24C9-4804-BE0C-48E8530BE992}" type="pres">
      <dgm:prSet presAssocID="{96C1EF2B-0DE9-43BB-B020-8E6CA56186D1}" presName="iconRect" presStyleLbl="node1" presStyleIdx="0" presStyleCnt="4" custScaleX="143850" custScaleY="12941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mily with two children"/>
        </a:ext>
      </dgm:extLst>
    </dgm:pt>
    <dgm:pt modelId="{B0238B01-73FD-4EAB-8107-4C49C999A921}" type="pres">
      <dgm:prSet presAssocID="{96C1EF2B-0DE9-43BB-B020-8E6CA56186D1}" presName="spaceRect" presStyleCnt="0"/>
      <dgm:spPr/>
    </dgm:pt>
    <dgm:pt modelId="{37D6FD32-025D-4F26-9FC1-AEA50B873FAC}" type="pres">
      <dgm:prSet presAssocID="{96C1EF2B-0DE9-43BB-B020-8E6CA56186D1}" presName="textRect" presStyleLbl="revTx" presStyleIdx="0" presStyleCnt="4" custScaleX="129897" custLinFactNeighborX="-22960" custLinFactNeighborY="2632">
        <dgm:presLayoutVars>
          <dgm:chMax val="1"/>
          <dgm:chPref val="1"/>
        </dgm:presLayoutVars>
      </dgm:prSet>
      <dgm:spPr/>
    </dgm:pt>
    <dgm:pt modelId="{446A22B5-95FC-4829-BEEE-63CDBBC57BA0}" type="pres">
      <dgm:prSet presAssocID="{3F9D3BF2-69E4-43AE-B13E-E5E2B01D330B}" presName="sibTrans" presStyleCnt="0"/>
      <dgm:spPr/>
    </dgm:pt>
    <dgm:pt modelId="{2F6D6D72-6929-41F0-A47A-8C7CFE09544A}" type="pres">
      <dgm:prSet presAssocID="{D948E0B3-E086-45B4-A686-BF55CA6DA6B9}" presName="compNode" presStyleCnt="0"/>
      <dgm:spPr/>
    </dgm:pt>
    <dgm:pt modelId="{525CA8F2-75C6-42B5-8F01-46ABB2BA723D}" type="pres">
      <dgm:prSet presAssocID="{D948E0B3-E086-45B4-A686-BF55CA6DA6B9}" presName="iconRect" presStyleLbl="node1" presStyleIdx="1" presStyleCnt="4" custLinFactNeighborX="44865" custLinFactNeighborY="2192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ocial network"/>
        </a:ext>
      </dgm:extLst>
    </dgm:pt>
    <dgm:pt modelId="{7450ECE9-6A09-4D6C-8F67-C4A751915F8B}" type="pres">
      <dgm:prSet presAssocID="{D948E0B3-E086-45B4-A686-BF55CA6DA6B9}" presName="spaceRect" presStyleCnt="0"/>
      <dgm:spPr/>
    </dgm:pt>
    <dgm:pt modelId="{8AE224CD-0407-425D-B8AF-864530190418}" type="pres">
      <dgm:prSet presAssocID="{D948E0B3-E086-45B4-A686-BF55CA6DA6B9}" presName="textRect" presStyleLbl="revTx" presStyleIdx="1" presStyleCnt="4" custScaleX="122272" custLinFactNeighborX="13689" custLinFactNeighborY="7158">
        <dgm:presLayoutVars>
          <dgm:chMax val="1"/>
          <dgm:chPref val="1"/>
        </dgm:presLayoutVars>
      </dgm:prSet>
      <dgm:spPr/>
    </dgm:pt>
    <dgm:pt modelId="{E6EAC5F1-706A-44F7-848D-0D191291E80B}" type="pres">
      <dgm:prSet presAssocID="{63C9D1E5-318A-410B-8321-A66A70B1BF48}" presName="sibTrans" presStyleCnt="0"/>
      <dgm:spPr/>
    </dgm:pt>
    <dgm:pt modelId="{7FFAC8AB-5187-4660-A1FB-10A619997653}" type="pres">
      <dgm:prSet presAssocID="{DA2A2A53-BB91-4658-89CC-173A9F122E7B}" presName="compNode" presStyleCnt="0"/>
      <dgm:spPr/>
    </dgm:pt>
    <dgm:pt modelId="{47581B53-C7AA-4388-AAE8-142FF3E1CC86}" type="pres">
      <dgm:prSet presAssocID="{DA2A2A53-BB91-4658-89CC-173A9F122E7B}" presName="iconRect" presStyleLbl="node1" presStyleIdx="2" presStyleCnt="4" custLinFactNeighborX="-54292" custLinFactNeighborY="-651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arth globe: Americas"/>
        </a:ext>
      </dgm:extLst>
    </dgm:pt>
    <dgm:pt modelId="{429EAE25-BEAB-4CB7-8CDD-422AA7CEDCAC}" type="pres">
      <dgm:prSet presAssocID="{DA2A2A53-BB91-4658-89CC-173A9F122E7B}" presName="spaceRect" presStyleCnt="0"/>
      <dgm:spPr/>
    </dgm:pt>
    <dgm:pt modelId="{375D2981-5A1A-48BD-B50B-DB6DF4E1ADB8}" type="pres">
      <dgm:prSet presAssocID="{DA2A2A53-BB91-4658-89CC-173A9F122E7B}" presName="textRect" presStyleLbl="revTx" presStyleIdx="2" presStyleCnt="4" custScaleX="128613" custLinFactNeighborX="-13383" custLinFactNeighborY="-26274">
        <dgm:presLayoutVars>
          <dgm:chMax val="1"/>
          <dgm:chPref val="1"/>
        </dgm:presLayoutVars>
      </dgm:prSet>
      <dgm:spPr/>
    </dgm:pt>
    <dgm:pt modelId="{577C5200-CEDB-4229-9F1F-F80039CEFB10}" type="pres">
      <dgm:prSet presAssocID="{68E7E010-633C-457B-8583-6BF7340DC3DD}" presName="sibTrans" presStyleCnt="0"/>
      <dgm:spPr/>
    </dgm:pt>
    <dgm:pt modelId="{126A3D86-79CB-41A9-81F0-7DFF9F48D381}" type="pres">
      <dgm:prSet presAssocID="{FFF399B3-5930-41C1-BA9C-72F1C287776F}" presName="compNode" presStyleCnt="0"/>
      <dgm:spPr/>
    </dgm:pt>
    <dgm:pt modelId="{518C59F9-71F3-4C75-A022-31483BC81D99}" type="pres">
      <dgm:prSet presAssocID="{FFF399B3-5930-41C1-BA9C-72F1C287776F}" presName="iconRect" presStyleLbl="node1" presStyleIdx="3" presStyleCnt="4" custLinFactNeighborX="23001" custLinFactNeighborY="2882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ity"/>
        </a:ext>
      </dgm:extLst>
    </dgm:pt>
    <dgm:pt modelId="{770453E1-C150-45CC-9DE3-0DBE9FD56445}" type="pres">
      <dgm:prSet presAssocID="{FFF399B3-5930-41C1-BA9C-72F1C287776F}" presName="spaceRect" presStyleCnt="0"/>
      <dgm:spPr/>
    </dgm:pt>
    <dgm:pt modelId="{D5824515-F2B6-4FEB-9FD8-C86099963C5E}" type="pres">
      <dgm:prSet presAssocID="{FFF399B3-5930-41C1-BA9C-72F1C287776F}" presName="textRect" presStyleLbl="revTx" presStyleIdx="3" presStyleCnt="4" custLinFactNeighborX="20414" custLinFactNeighborY="-10099">
        <dgm:presLayoutVars>
          <dgm:chMax val="1"/>
          <dgm:chPref val="1"/>
        </dgm:presLayoutVars>
      </dgm:prSet>
      <dgm:spPr/>
    </dgm:pt>
  </dgm:ptLst>
  <dgm:cxnLst>
    <dgm:cxn modelId="{8DFAFF01-DB16-4BAA-9A7A-105D1E08CF8D}" srcId="{FD95007D-C183-4965-9496-B81FABB6F4B7}" destId="{96C1EF2B-0DE9-43BB-B020-8E6CA56186D1}" srcOrd="0" destOrd="0" parTransId="{DB58ECD3-0583-4386-B898-9A9DD95CD8BE}" sibTransId="{3F9D3BF2-69E4-43AE-B13E-E5E2B01D330B}"/>
    <dgm:cxn modelId="{3788F208-427D-4398-87F5-566366D0E07C}" type="presOf" srcId="{D948E0B3-E086-45B4-A686-BF55CA6DA6B9}" destId="{8AE224CD-0407-425D-B8AF-864530190418}" srcOrd="0" destOrd="0" presId="urn:microsoft.com/office/officeart/2018/2/layout/IconLabelList"/>
    <dgm:cxn modelId="{6B49880C-0418-4268-B970-2194F8B60806}" srcId="{FD95007D-C183-4965-9496-B81FABB6F4B7}" destId="{DA2A2A53-BB91-4658-89CC-173A9F122E7B}" srcOrd="2" destOrd="0" parTransId="{105EFB71-B1D1-4F56-967F-67951102FA21}" sibTransId="{68E7E010-633C-457B-8583-6BF7340DC3DD}"/>
    <dgm:cxn modelId="{B348F81A-E08F-4098-B1D7-6298255FF6E6}" type="presOf" srcId="{FD95007D-C183-4965-9496-B81FABB6F4B7}" destId="{AA05FA5E-077C-4402-A41D-33E47D095573}" srcOrd="0" destOrd="0" presId="urn:microsoft.com/office/officeart/2018/2/layout/IconLabelList"/>
    <dgm:cxn modelId="{F5EF3020-21A2-4B59-916D-00AB7D423B14}" type="presOf" srcId="{96C1EF2B-0DE9-43BB-B020-8E6CA56186D1}" destId="{37D6FD32-025D-4F26-9FC1-AEA50B873FAC}" srcOrd="0" destOrd="0" presId="urn:microsoft.com/office/officeart/2018/2/layout/IconLabelList"/>
    <dgm:cxn modelId="{987DCB45-93F5-4ED0-94E8-7DF07FEB4483}" type="presOf" srcId="{FFF399B3-5930-41C1-BA9C-72F1C287776F}" destId="{D5824515-F2B6-4FEB-9FD8-C86099963C5E}" srcOrd="0" destOrd="0" presId="urn:microsoft.com/office/officeart/2018/2/layout/IconLabelList"/>
    <dgm:cxn modelId="{B491517F-5579-451E-A4B1-B287B8EA203F}" type="presOf" srcId="{DA2A2A53-BB91-4658-89CC-173A9F122E7B}" destId="{375D2981-5A1A-48BD-B50B-DB6DF4E1ADB8}" srcOrd="0" destOrd="0" presId="urn:microsoft.com/office/officeart/2018/2/layout/IconLabelList"/>
    <dgm:cxn modelId="{D909AD97-8BE2-4CFA-86EB-041EFB36E7A7}" srcId="{FD95007D-C183-4965-9496-B81FABB6F4B7}" destId="{D948E0B3-E086-45B4-A686-BF55CA6DA6B9}" srcOrd="1" destOrd="0" parTransId="{D18FFAC1-A609-41EC-984B-E1D7F9CBD12B}" sibTransId="{63C9D1E5-318A-410B-8321-A66A70B1BF48}"/>
    <dgm:cxn modelId="{33C847A0-1507-4C97-B9FE-5DEE3AE81DE6}" srcId="{FD95007D-C183-4965-9496-B81FABB6F4B7}" destId="{FFF399B3-5930-41C1-BA9C-72F1C287776F}" srcOrd="3" destOrd="0" parTransId="{128F77DC-8841-4D2A-81B4-79266B0689E9}" sibTransId="{A94AAFE1-9C26-4C73-ACC5-0B71E90D3BF4}"/>
    <dgm:cxn modelId="{B0E89E3A-3277-4882-8EBA-A93E02302B02}" type="presParOf" srcId="{AA05FA5E-077C-4402-A41D-33E47D095573}" destId="{A12AC436-0FD4-4A25-B354-8D900B61C9E4}" srcOrd="0" destOrd="0" presId="urn:microsoft.com/office/officeart/2018/2/layout/IconLabelList"/>
    <dgm:cxn modelId="{3951FE8B-F50B-42D6-9218-A8944D13B1A2}" type="presParOf" srcId="{A12AC436-0FD4-4A25-B354-8D900B61C9E4}" destId="{BE4972F1-24C9-4804-BE0C-48E8530BE992}" srcOrd="0" destOrd="0" presId="urn:microsoft.com/office/officeart/2018/2/layout/IconLabelList"/>
    <dgm:cxn modelId="{9C6C420E-D631-46E7-AE11-D9873F4D6B4E}" type="presParOf" srcId="{A12AC436-0FD4-4A25-B354-8D900B61C9E4}" destId="{B0238B01-73FD-4EAB-8107-4C49C999A921}" srcOrd="1" destOrd="0" presId="urn:microsoft.com/office/officeart/2018/2/layout/IconLabelList"/>
    <dgm:cxn modelId="{630F5655-A8CF-4116-AAF2-35DD0AC5EDEA}" type="presParOf" srcId="{A12AC436-0FD4-4A25-B354-8D900B61C9E4}" destId="{37D6FD32-025D-4F26-9FC1-AEA50B873FAC}" srcOrd="2" destOrd="0" presId="urn:microsoft.com/office/officeart/2018/2/layout/IconLabelList"/>
    <dgm:cxn modelId="{EC5509DF-35BE-4D7F-B5E5-3089C96A0EBC}" type="presParOf" srcId="{AA05FA5E-077C-4402-A41D-33E47D095573}" destId="{446A22B5-95FC-4829-BEEE-63CDBBC57BA0}" srcOrd="1" destOrd="0" presId="urn:microsoft.com/office/officeart/2018/2/layout/IconLabelList"/>
    <dgm:cxn modelId="{8CCDED37-0748-4914-A407-0D6AAC657649}" type="presParOf" srcId="{AA05FA5E-077C-4402-A41D-33E47D095573}" destId="{2F6D6D72-6929-41F0-A47A-8C7CFE09544A}" srcOrd="2" destOrd="0" presId="urn:microsoft.com/office/officeart/2018/2/layout/IconLabelList"/>
    <dgm:cxn modelId="{C4FDDC79-28B5-46D5-A6FB-157C538F2CBB}" type="presParOf" srcId="{2F6D6D72-6929-41F0-A47A-8C7CFE09544A}" destId="{525CA8F2-75C6-42B5-8F01-46ABB2BA723D}" srcOrd="0" destOrd="0" presId="urn:microsoft.com/office/officeart/2018/2/layout/IconLabelList"/>
    <dgm:cxn modelId="{8B247442-5606-47E9-8EEB-97FD38DA4326}" type="presParOf" srcId="{2F6D6D72-6929-41F0-A47A-8C7CFE09544A}" destId="{7450ECE9-6A09-4D6C-8F67-C4A751915F8B}" srcOrd="1" destOrd="0" presId="urn:microsoft.com/office/officeart/2018/2/layout/IconLabelList"/>
    <dgm:cxn modelId="{B59E8CB8-70F7-441C-A5E2-667DA079E752}" type="presParOf" srcId="{2F6D6D72-6929-41F0-A47A-8C7CFE09544A}" destId="{8AE224CD-0407-425D-B8AF-864530190418}" srcOrd="2" destOrd="0" presId="urn:microsoft.com/office/officeart/2018/2/layout/IconLabelList"/>
    <dgm:cxn modelId="{200BF85C-C843-4CD1-86AE-3DB15DCD522D}" type="presParOf" srcId="{AA05FA5E-077C-4402-A41D-33E47D095573}" destId="{E6EAC5F1-706A-44F7-848D-0D191291E80B}" srcOrd="3" destOrd="0" presId="urn:microsoft.com/office/officeart/2018/2/layout/IconLabelList"/>
    <dgm:cxn modelId="{F73B2CB2-5931-45D4-9180-A98379CBEEB0}" type="presParOf" srcId="{AA05FA5E-077C-4402-A41D-33E47D095573}" destId="{7FFAC8AB-5187-4660-A1FB-10A619997653}" srcOrd="4" destOrd="0" presId="urn:microsoft.com/office/officeart/2018/2/layout/IconLabelList"/>
    <dgm:cxn modelId="{A564D0EA-5DDC-4FDA-B195-1C4872A814D2}" type="presParOf" srcId="{7FFAC8AB-5187-4660-A1FB-10A619997653}" destId="{47581B53-C7AA-4388-AAE8-142FF3E1CC86}" srcOrd="0" destOrd="0" presId="urn:microsoft.com/office/officeart/2018/2/layout/IconLabelList"/>
    <dgm:cxn modelId="{53D54967-BBCF-4B06-99E9-FA234DEEEAA9}" type="presParOf" srcId="{7FFAC8AB-5187-4660-A1FB-10A619997653}" destId="{429EAE25-BEAB-4CB7-8CDD-422AA7CEDCAC}" srcOrd="1" destOrd="0" presId="urn:microsoft.com/office/officeart/2018/2/layout/IconLabelList"/>
    <dgm:cxn modelId="{92C43C3F-8BC9-472F-BC0F-6F9B4FBAE1DC}" type="presParOf" srcId="{7FFAC8AB-5187-4660-A1FB-10A619997653}" destId="{375D2981-5A1A-48BD-B50B-DB6DF4E1ADB8}" srcOrd="2" destOrd="0" presId="urn:microsoft.com/office/officeart/2018/2/layout/IconLabelList"/>
    <dgm:cxn modelId="{5218743B-4467-4F16-BC22-A4023F8BEF3A}" type="presParOf" srcId="{AA05FA5E-077C-4402-A41D-33E47D095573}" destId="{577C5200-CEDB-4229-9F1F-F80039CEFB10}" srcOrd="5" destOrd="0" presId="urn:microsoft.com/office/officeart/2018/2/layout/IconLabelList"/>
    <dgm:cxn modelId="{D55A1CC5-EE46-44EE-94F1-0954E0A1AE89}" type="presParOf" srcId="{AA05FA5E-077C-4402-A41D-33E47D095573}" destId="{126A3D86-79CB-41A9-81F0-7DFF9F48D381}" srcOrd="6" destOrd="0" presId="urn:microsoft.com/office/officeart/2018/2/layout/IconLabelList"/>
    <dgm:cxn modelId="{6140C546-9F91-47B6-AC82-29176637E685}" type="presParOf" srcId="{126A3D86-79CB-41A9-81F0-7DFF9F48D381}" destId="{518C59F9-71F3-4C75-A022-31483BC81D99}" srcOrd="0" destOrd="0" presId="urn:microsoft.com/office/officeart/2018/2/layout/IconLabelList"/>
    <dgm:cxn modelId="{8AAC72E4-F3C9-407B-9E02-68068E108504}" type="presParOf" srcId="{126A3D86-79CB-41A9-81F0-7DFF9F48D381}" destId="{770453E1-C150-45CC-9DE3-0DBE9FD56445}" srcOrd="1" destOrd="0" presId="urn:microsoft.com/office/officeart/2018/2/layout/IconLabelList"/>
    <dgm:cxn modelId="{5333E59F-E1B4-484D-B2A4-7D70876AB63D}" type="presParOf" srcId="{126A3D86-79CB-41A9-81F0-7DFF9F48D381}" destId="{D5824515-F2B6-4FEB-9FD8-C86099963C5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EFFE78-ED24-4A4E-B093-442A055CDF76}"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4CE38067-647B-405F-BEFE-6C8F7EA955DF}">
      <dgm:prSet phldrT="[Text]"/>
      <dgm:spPr/>
      <dgm:t>
        <a:bodyPr/>
        <a:lstStyle/>
        <a:p>
          <a:r>
            <a:rPr lang="en-US" dirty="0"/>
            <a:t>Family Check-Up</a:t>
          </a:r>
        </a:p>
      </dgm:t>
    </dgm:pt>
    <dgm:pt modelId="{B506BBF4-4B82-4B30-86AE-3411748EF4CF}" type="parTrans" cxnId="{87CF868F-C03D-4E3D-85FB-75F2E83BB979}">
      <dgm:prSet/>
      <dgm:spPr/>
      <dgm:t>
        <a:bodyPr/>
        <a:lstStyle/>
        <a:p>
          <a:endParaRPr lang="en-US"/>
        </a:p>
      </dgm:t>
    </dgm:pt>
    <dgm:pt modelId="{7DAB5665-BE53-4B0A-91B5-708C8E78F952}" type="sibTrans" cxnId="{87CF868F-C03D-4E3D-85FB-75F2E83BB979}">
      <dgm:prSet/>
      <dgm:spPr/>
      <dgm:t>
        <a:bodyPr/>
        <a:lstStyle/>
        <a:p>
          <a:endParaRPr lang="en-US"/>
        </a:p>
      </dgm:t>
    </dgm:pt>
    <dgm:pt modelId="{ED22EEF6-92B5-4CD9-83BB-9949DC018ACA}">
      <dgm:prSet phldrT="[Text]"/>
      <dgm:spPr/>
      <dgm:t>
        <a:bodyPr/>
        <a:lstStyle/>
        <a:p>
          <a:r>
            <a:rPr lang="en-US" dirty="0"/>
            <a:t>Parenting, Family Relationships and Processes</a:t>
          </a:r>
        </a:p>
      </dgm:t>
    </dgm:pt>
    <dgm:pt modelId="{60A3FDE4-3325-4F84-84CD-9315C7129547}" type="parTrans" cxnId="{23CDD371-1A14-4E76-83B0-243ED6CD270E}">
      <dgm:prSet/>
      <dgm:spPr/>
      <dgm:t>
        <a:bodyPr/>
        <a:lstStyle/>
        <a:p>
          <a:endParaRPr lang="en-US"/>
        </a:p>
      </dgm:t>
    </dgm:pt>
    <dgm:pt modelId="{048E4C99-B0D7-4577-8E93-3A7B193BF50C}" type="sibTrans" cxnId="{23CDD371-1A14-4E76-83B0-243ED6CD270E}">
      <dgm:prSet/>
      <dgm:spPr/>
      <dgm:t>
        <a:bodyPr/>
        <a:lstStyle/>
        <a:p>
          <a:endParaRPr lang="en-US"/>
        </a:p>
      </dgm:t>
    </dgm:pt>
    <dgm:pt modelId="{967093FE-5E81-495A-9922-8EC9A3ED93EB}">
      <dgm:prSet phldrT="[Text]"/>
      <dgm:spPr/>
      <dgm:t>
        <a:bodyPr/>
        <a:lstStyle/>
        <a:p>
          <a:r>
            <a:rPr lang="en-US" dirty="0"/>
            <a:t>Child Outcomes</a:t>
          </a:r>
        </a:p>
      </dgm:t>
    </dgm:pt>
    <dgm:pt modelId="{B490780F-28E6-4222-9C84-AA459CABAD78}" type="parTrans" cxnId="{B44A81F0-8212-47CE-8003-DCABE86B98A0}">
      <dgm:prSet/>
      <dgm:spPr/>
      <dgm:t>
        <a:bodyPr/>
        <a:lstStyle/>
        <a:p>
          <a:endParaRPr lang="en-US"/>
        </a:p>
      </dgm:t>
    </dgm:pt>
    <dgm:pt modelId="{95594F4D-20D4-4FD5-9176-2ABC0E050177}" type="sibTrans" cxnId="{B44A81F0-8212-47CE-8003-DCABE86B98A0}">
      <dgm:prSet/>
      <dgm:spPr/>
      <dgm:t>
        <a:bodyPr/>
        <a:lstStyle/>
        <a:p>
          <a:endParaRPr lang="en-US"/>
        </a:p>
      </dgm:t>
    </dgm:pt>
    <dgm:pt modelId="{9ADE33B6-E637-453C-B82B-BBA241F257B4}" type="pres">
      <dgm:prSet presAssocID="{7BEFFE78-ED24-4A4E-B093-442A055CDF76}" presName="Name0" presStyleCnt="0">
        <dgm:presLayoutVars>
          <dgm:chMax val="11"/>
          <dgm:chPref val="11"/>
          <dgm:dir/>
          <dgm:resizeHandles/>
        </dgm:presLayoutVars>
      </dgm:prSet>
      <dgm:spPr/>
    </dgm:pt>
    <dgm:pt modelId="{8FB13EAE-15A2-4BFF-A5C6-AF1E8C2B7E10}" type="pres">
      <dgm:prSet presAssocID="{967093FE-5E81-495A-9922-8EC9A3ED93EB}" presName="Accent3" presStyleCnt="0"/>
      <dgm:spPr/>
    </dgm:pt>
    <dgm:pt modelId="{349795DA-2FD1-43C6-8224-87D2D52F80F8}" type="pres">
      <dgm:prSet presAssocID="{967093FE-5E81-495A-9922-8EC9A3ED93EB}" presName="Accent" presStyleLbl="node1" presStyleIdx="0" presStyleCnt="3"/>
      <dgm:spPr/>
    </dgm:pt>
    <dgm:pt modelId="{643EAD1E-9200-4395-936E-E60ADF30F1B4}" type="pres">
      <dgm:prSet presAssocID="{967093FE-5E81-495A-9922-8EC9A3ED93EB}" presName="ParentBackground3" presStyleCnt="0"/>
      <dgm:spPr/>
    </dgm:pt>
    <dgm:pt modelId="{67FF351D-726B-4654-9EBE-7557E174A066}" type="pres">
      <dgm:prSet presAssocID="{967093FE-5E81-495A-9922-8EC9A3ED93EB}" presName="ParentBackground" presStyleLbl="fgAcc1" presStyleIdx="0" presStyleCnt="3"/>
      <dgm:spPr/>
    </dgm:pt>
    <dgm:pt modelId="{33F935E5-1239-4D11-823B-5316ADD388E9}" type="pres">
      <dgm:prSet presAssocID="{967093FE-5E81-495A-9922-8EC9A3ED93EB}" presName="Parent3" presStyleLbl="revTx" presStyleIdx="0" presStyleCnt="0">
        <dgm:presLayoutVars>
          <dgm:chMax val="1"/>
          <dgm:chPref val="1"/>
          <dgm:bulletEnabled val="1"/>
        </dgm:presLayoutVars>
      </dgm:prSet>
      <dgm:spPr/>
    </dgm:pt>
    <dgm:pt modelId="{4DE86825-36C3-4301-BD50-2DDA9B4AA299}" type="pres">
      <dgm:prSet presAssocID="{ED22EEF6-92B5-4CD9-83BB-9949DC018ACA}" presName="Accent2" presStyleCnt="0"/>
      <dgm:spPr/>
    </dgm:pt>
    <dgm:pt modelId="{21833ADE-C132-43B9-A764-3DEE1FDFFB9B}" type="pres">
      <dgm:prSet presAssocID="{ED22EEF6-92B5-4CD9-83BB-9949DC018ACA}" presName="Accent" presStyleLbl="node1" presStyleIdx="1" presStyleCnt="3"/>
      <dgm:spPr/>
    </dgm:pt>
    <dgm:pt modelId="{BF37DB7D-A52B-405E-BA2B-8082E3CB6303}" type="pres">
      <dgm:prSet presAssocID="{ED22EEF6-92B5-4CD9-83BB-9949DC018ACA}" presName="ParentBackground2" presStyleCnt="0"/>
      <dgm:spPr/>
    </dgm:pt>
    <dgm:pt modelId="{7ED783F1-D34A-4FB8-9CBE-3C2509819B46}" type="pres">
      <dgm:prSet presAssocID="{ED22EEF6-92B5-4CD9-83BB-9949DC018ACA}" presName="ParentBackground" presStyleLbl="fgAcc1" presStyleIdx="1" presStyleCnt="3" custLinFactNeighborX="704" custLinFactNeighborY="1283"/>
      <dgm:spPr/>
    </dgm:pt>
    <dgm:pt modelId="{D7492443-B417-4BE8-9139-1D5F43C53F0F}" type="pres">
      <dgm:prSet presAssocID="{ED22EEF6-92B5-4CD9-83BB-9949DC018ACA}" presName="Parent2" presStyleLbl="revTx" presStyleIdx="0" presStyleCnt="0">
        <dgm:presLayoutVars>
          <dgm:chMax val="1"/>
          <dgm:chPref val="1"/>
          <dgm:bulletEnabled val="1"/>
        </dgm:presLayoutVars>
      </dgm:prSet>
      <dgm:spPr/>
    </dgm:pt>
    <dgm:pt modelId="{18BFCE13-1B2A-432F-8ABC-F24CC132893E}" type="pres">
      <dgm:prSet presAssocID="{4CE38067-647B-405F-BEFE-6C8F7EA955DF}" presName="Accent1" presStyleCnt="0"/>
      <dgm:spPr/>
    </dgm:pt>
    <dgm:pt modelId="{4E189FEB-7757-4CE7-B0E8-A02A0E09DDA0}" type="pres">
      <dgm:prSet presAssocID="{4CE38067-647B-405F-BEFE-6C8F7EA955DF}" presName="Accent" presStyleLbl="node1" presStyleIdx="2" presStyleCnt="3"/>
      <dgm:spPr/>
    </dgm:pt>
    <dgm:pt modelId="{399C10D2-526F-46B3-BF06-0D4A71CF3075}" type="pres">
      <dgm:prSet presAssocID="{4CE38067-647B-405F-BEFE-6C8F7EA955DF}" presName="ParentBackground1" presStyleCnt="0"/>
      <dgm:spPr/>
    </dgm:pt>
    <dgm:pt modelId="{78C97C1B-E404-451F-9D3F-5C1C4F7E6790}" type="pres">
      <dgm:prSet presAssocID="{4CE38067-647B-405F-BEFE-6C8F7EA955DF}" presName="ParentBackground" presStyleLbl="fgAcc1" presStyleIdx="2" presStyleCnt="3"/>
      <dgm:spPr/>
    </dgm:pt>
    <dgm:pt modelId="{BD113BDC-B529-4A7C-BD06-38E619053ADA}" type="pres">
      <dgm:prSet presAssocID="{4CE38067-647B-405F-BEFE-6C8F7EA955DF}" presName="Parent1" presStyleLbl="revTx" presStyleIdx="0" presStyleCnt="0">
        <dgm:presLayoutVars>
          <dgm:chMax val="1"/>
          <dgm:chPref val="1"/>
          <dgm:bulletEnabled val="1"/>
        </dgm:presLayoutVars>
      </dgm:prSet>
      <dgm:spPr/>
    </dgm:pt>
  </dgm:ptLst>
  <dgm:cxnLst>
    <dgm:cxn modelId="{931A661A-374A-44EA-8C9B-329A1017B741}" type="presOf" srcId="{967093FE-5E81-495A-9922-8EC9A3ED93EB}" destId="{67FF351D-726B-4654-9EBE-7557E174A066}" srcOrd="0" destOrd="0" presId="urn:microsoft.com/office/officeart/2011/layout/CircleProcess"/>
    <dgm:cxn modelId="{CDEC665F-2FC3-462F-A02C-BE8390C7D443}" type="presOf" srcId="{4CE38067-647B-405F-BEFE-6C8F7EA955DF}" destId="{BD113BDC-B529-4A7C-BD06-38E619053ADA}" srcOrd="1" destOrd="0" presId="urn:microsoft.com/office/officeart/2011/layout/CircleProcess"/>
    <dgm:cxn modelId="{23CDD371-1A14-4E76-83B0-243ED6CD270E}" srcId="{7BEFFE78-ED24-4A4E-B093-442A055CDF76}" destId="{ED22EEF6-92B5-4CD9-83BB-9949DC018ACA}" srcOrd="1" destOrd="0" parTransId="{60A3FDE4-3325-4F84-84CD-9315C7129547}" sibTransId="{048E4C99-B0D7-4577-8E93-3A7B193BF50C}"/>
    <dgm:cxn modelId="{4C815575-A950-4556-9332-91A65DDC1E78}" type="presOf" srcId="{ED22EEF6-92B5-4CD9-83BB-9949DC018ACA}" destId="{7ED783F1-D34A-4FB8-9CBE-3C2509819B46}" srcOrd="0" destOrd="0" presId="urn:microsoft.com/office/officeart/2011/layout/CircleProcess"/>
    <dgm:cxn modelId="{862F988A-7D60-4D9A-A300-956A9B3763B5}" type="presOf" srcId="{ED22EEF6-92B5-4CD9-83BB-9949DC018ACA}" destId="{D7492443-B417-4BE8-9139-1D5F43C53F0F}" srcOrd="1" destOrd="0" presId="urn:microsoft.com/office/officeart/2011/layout/CircleProcess"/>
    <dgm:cxn modelId="{87CF868F-C03D-4E3D-85FB-75F2E83BB979}" srcId="{7BEFFE78-ED24-4A4E-B093-442A055CDF76}" destId="{4CE38067-647B-405F-BEFE-6C8F7EA955DF}" srcOrd="0" destOrd="0" parTransId="{B506BBF4-4B82-4B30-86AE-3411748EF4CF}" sibTransId="{7DAB5665-BE53-4B0A-91B5-708C8E78F952}"/>
    <dgm:cxn modelId="{51DACCBD-166C-4C0A-87FB-001D79D749DD}" type="presOf" srcId="{4CE38067-647B-405F-BEFE-6C8F7EA955DF}" destId="{78C97C1B-E404-451F-9D3F-5C1C4F7E6790}" srcOrd="0" destOrd="0" presId="urn:microsoft.com/office/officeart/2011/layout/CircleProcess"/>
    <dgm:cxn modelId="{6FF5C4BE-A67C-408A-A1CF-64839BC869C2}" type="presOf" srcId="{967093FE-5E81-495A-9922-8EC9A3ED93EB}" destId="{33F935E5-1239-4D11-823B-5316ADD388E9}" srcOrd="1" destOrd="0" presId="urn:microsoft.com/office/officeart/2011/layout/CircleProcess"/>
    <dgm:cxn modelId="{1B00EDCB-E1F4-4621-8FF8-9C74CEE5BB1E}" type="presOf" srcId="{7BEFFE78-ED24-4A4E-B093-442A055CDF76}" destId="{9ADE33B6-E637-453C-B82B-BBA241F257B4}" srcOrd="0" destOrd="0" presId="urn:microsoft.com/office/officeart/2011/layout/CircleProcess"/>
    <dgm:cxn modelId="{B44A81F0-8212-47CE-8003-DCABE86B98A0}" srcId="{7BEFFE78-ED24-4A4E-B093-442A055CDF76}" destId="{967093FE-5E81-495A-9922-8EC9A3ED93EB}" srcOrd="2" destOrd="0" parTransId="{B490780F-28E6-4222-9C84-AA459CABAD78}" sibTransId="{95594F4D-20D4-4FD5-9176-2ABC0E050177}"/>
    <dgm:cxn modelId="{02F8C457-030C-48EC-8963-CA95E8C019A4}" type="presParOf" srcId="{9ADE33B6-E637-453C-B82B-BBA241F257B4}" destId="{8FB13EAE-15A2-4BFF-A5C6-AF1E8C2B7E10}" srcOrd="0" destOrd="0" presId="urn:microsoft.com/office/officeart/2011/layout/CircleProcess"/>
    <dgm:cxn modelId="{B360BBF0-E659-4346-8183-BF138E19739F}" type="presParOf" srcId="{8FB13EAE-15A2-4BFF-A5C6-AF1E8C2B7E10}" destId="{349795DA-2FD1-43C6-8224-87D2D52F80F8}" srcOrd="0" destOrd="0" presId="urn:microsoft.com/office/officeart/2011/layout/CircleProcess"/>
    <dgm:cxn modelId="{DDC6CD9D-B46D-43F7-90CC-E5703CEF6946}" type="presParOf" srcId="{9ADE33B6-E637-453C-B82B-BBA241F257B4}" destId="{643EAD1E-9200-4395-936E-E60ADF30F1B4}" srcOrd="1" destOrd="0" presId="urn:microsoft.com/office/officeart/2011/layout/CircleProcess"/>
    <dgm:cxn modelId="{CC04007B-069C-407E-AE24-58725ED95BCF}" type="presParOf" srcId="{643EAD1E-9200-4395-936E-E60ADF30F1B4}" destId="{67FF351D-726B-4654-9EBE-7557E174A066}" srcOrd="0" destOrd="0" presId="urn:microsoft.com/office/officeart/2011/layout/CircleProcess"/>
    <dgm:cxn modelId="{D51FCF73-EAD8-46D9-86D9-B6B7B47AC80A}" type="presParOf" srcId="{9ADE33B6-E637-453C-B82B-BBA241F257B4}" destId="{33F935E5-1239-4D11-823B-5316ADD388E9}" srcOrd="2" destOrd="0" presId="urn:microsoft.com/office/officeart/2011/layout/CircleProcess"/>
    <dgm:cxn modelId="{750AADB0-F380-41FF-B175-DAFB11FE5EE9}" type="presParOf" srcId="{9ADE33B6-E637-453C-B82B-BBA241F257B4}" destId="{4DE86825-36C3-4301-BD50-2DDA9B4AA299}" srcOrd="3" destOrd="0" presId="urn:microsoft.com/office/officeart/2011/layout/CircleProcess"/>
    <dgm:cxn modelId="{2A1F8489-AFD2-472B-B7A7-D31448B04D5B}" type="presParOf" srcId="{4DE86825-36C3-4301-BD50-2DDA9B4AA299}" destId="{21833ADE-C132-43B9-A764-3DEE1FDFFB9B}" srcOrd="0" destOrd="0" presId="urn:microsoft.com/office/officeart/2011/layout/CircleProcess"/>
    <dgm:cxn modelId="{FC3D68DF-D1FC-4D43-9F3E-E127F6B8974E}" type="presParOf" srcId="{9ADE33B6-E637-453C-B82B-BBA241F257B4}" destId="{BF37DB7D-A52B-405E-BA2B-8082E3CB6303}" srcOrd="4" destOrd="0" presId="urn:microsoft.com/office/officeart/2011/layout/CircleProcess"/>
    <dgm:cxn modelId="{6BC6CFBB-EADB-4ACA-BF55-F9623BD816B8}" type="presParOf" srcId="{BF37DB7D-A52B-405E-BA2B-8082E3CB6303}" destId="{7ED783F1-D34A-4FB8-9CBE-3C2509819B46}" srcOrd="0" destOrd="0" presId="urn:microsoft.com/office/officeart/2011/layout/CircleProcess"/>
    <dgm:cxn modelId="{7DFCD87D-BD24-42A3-999E-AD37FC6FF52E}" type="presParOf" srcId="{9ADE33B6-E637-453C-B82B-BBA241F257B4}" destId="{D7492443-B417-4BE8-9139-1D5F43C53F0F}" srcOrd="5" destOrd="0" presId="urn:microsoft.com/office/officeart/2011/layout/CircleProcess"/>
    <dgm:cxn modelId="{DD614458-08E9-4353-9974-868499FE1563}" type="presParOf" srcId="{9ADE33B6-E637-453C-B82B-BBA241F257B4}" destId="{18BFCE13-1B2A-432F-8ABC-F24CC132893E}" srcOrd="6" destOrd="0" presId="urn:microsoft.com/office/officeart/2011/layout/CircleProcess"/>
    <dgm:cxn modelId="{94CBD073-A229-44D3-81DA-44F25435A3B1}" type="presParOf" srcId="{18BFCE13-1B2A-432F-8ABC-F24CC132893E}" destId="{4E189FEB-7757-4CE7-B0E8-A02A0E09DDA0}" srcOrd="0" destOrd="0" presId="urn:microsoft.com/office/officeart/2011/layout/CircleProcess"/>
    <dgm:cxn modelId="{046D9233-0503-44D5-AB5D-BFA4AF6B22D3}" type="presParOf" srcId="{9ADE33B6-E637-453C-B82B-BBA241F257B4}" destId="{399C10D2-526F-46B3-BF06-0D4A71CF3075}" srcOrd="7" destOrd="0" presId="urn:microsoft.com/office/officeart/2011/layout/CircleProcess"/>
    <dgm:cxn modelId="{44F1CE43-98F2-488B-8CFF-94775EDC6053}" type="presParOf" srcId="{399C10D2-526F-46B3-BF06-0D4A71CF3075}" destId="{78C97C1B-E404-451F-9D3F-5C1C4F7E6790}" srcOrd="0" destOrd="0" presId="urn:microsoft.com/office/officeart/2011/layout/CircleProcess"/>
    <dgm:cxn modelId="{2A73024E-BB45-4468-87F5-3D49257C13D2}" type="presParOf" srcId="{9ADE33B6-E637-453C-B82B-BBA241F257B4}" destId="{BD113BDC-B529-4A7C-BD06-38E619053ADA}"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972F1-24C9-4804-BE0C-48E8530BE992}">
      <dsp:nvSpPr>
        <dsp:cNvPr id="0" name=""/>
        <dsp:cNvSpPr/>
      </dsp:nvSpPr>
      <dsp:spPr>
        <a:xfrm>
          <a:off x="1270202" y="416379"/>
          <a:ext cx="1645816" cy="14806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7D6FD32-025D-4F26-9FC1-AEA50B873FAC}">
      <dsp:nvSpPr>
        <dsp:cNvPr id="0" name=""/>
        <dsp:cNvSpPr/>
      </dsp:nvSpPr>
      <dsp:spPr>
        <a:xfrm>
          <a:off x="0" y="2148929"/>
          <a:ext cx="3302616" cy="937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1000’s of families  in several randomized control trials</a:t>
          </a:r>
        </a:p>
      </dsp:txBody>
      <dsp:txXfrm>
        <a:off x="0" y="2148929"/>
        <a:ext cx="3302616" cy="937725"/>
      </dsp:txXfrm>
    </dsp:sp>
    <dsp:sp modelId="{525CA8F2-75C6-42B5-8F01-46ABB2BA723D}">
      <dsp:nvSpPr>
        <dsp:cNvPr id="0" name=""/>
        <dsp:cNvSpPr/>
      </dsp:nvSpPr>
      <dsp:spPr>
        <a:xfrm>
          <a:off x="5684979" y="751363"/>
          <a:ext cx="1144119" cy="1144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AE224CD-0407-425D-B8AF-864530190418}">
      <dsp:nvSpPr>
        <dsp:cNvPr id="0" name=""/>
        <dsp:cNvSpPr/>
      </dsp:nvSpPr>
      <dsp:spPr>
        <a:xfrm>
          <a:off x="4537395" y="2107235"/>
          <a:ext cx="3108751" cy="937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Across urban and rural communities nationally and internationally</a:t>
          </a:r>
        </a:p>
      </dsp:txBody>
      <dsp:txXfrm>
        <a:off x="4537395" y="2107235"/>
        <a:ext cx="3108751" cy="937725"/>
      </dsp:txXfrm>
    </dsp:sp>
    <dsp:sp modelId="{47581B53-C7AA-4388-AAE8-142FF3E1CC86}">
      <dsp:nvSpPr>
        <dsp:cNvPr id="0" name=""/>
        <dsp:cNvSpPr/>
      </dsp:nvSpPr>
      <dsp:spPr>
        <a:xfrm>
          <a:off x="1183016" y="3623079"/>
          <a:ext cx="1144119" cy="11441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75D2981-5A1A-48BD-B50B-DB6DF4E1ADB8}">
      <dsp:nvSpPr>
        <dsp:cNvPr id="0" name=""/>
        <dsp:cNvSpPr/>
      </dsp:nvSpPr>
      <dsp:spPr>
        <a:xfrm>
          <a:off x="400995" y="4990816"/>
          <a:ext cx="3269970" cy="937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With culturally, socioeconomically diverse families &amp; internationally</a:t>
          </a:r>
        </a:p>
      </dsp:txBody>
      <dsp:txXfrm>
        <a:off x="400995" y="4990816"/>
        <a:ext cx="3269970" cy="937725"/>
      </dsp:txXfrm>
    </dsp:sp>
    <dsp:sp modelId="{518C59F9-71F3-4C75-A022-31483BC81D99}">
      <dsp:nvSpPr>
        <dsp:cNvPr id="0" name=""/>
        <dsp:cNvSpPr/>
      </dsp:nvSpPr>
      <dsp:spPr>
        <a:xfrm>
          <a:off x="5418506" y="4027400"/>
          <a:ext cx="1144119" cy="11441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5824515-F2B6-4FEB-9FD8-C86099963C5E}">
      <dsp:nvSpPr>
        <dsp:cNvPr id="0" name=""/>
        <dsp:cNvSpPr/>
      </dsp:nvSpPr>
      <dsp:spPr>
        <a:xfrm>
          <a:off x="4975186" y="5142493"/>
          <a:ext cx="2542488" cy="937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Many different service settings </a:t>
          </a:r>
        </a:p>
      </dsp:txBody>
      <dsp:txXfrm>
        <a:off x="4975186" y="5142493"/>
        <a:ext cx="2542488" cy="937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795DA-2FD1-43C6-8224-87D2D52F80F8}">
      <dsp:nvSpPr>
        <dsp:cNvPr id="0" name=""/>
        <dsp:cNvSpPr/>
      </dsp:nvSpPr>
      <dsp:spPr>
        <a:xfrm>
          <a:off x="7594000" y="1544065"/>
          <a:ext cx="3312636" cy="33132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FF351D-726B-4654-9EBE-7557E174A066}">
      <dsp:nvSpPr>
        <dsp:cNvPr id="0" name=""/>
        <dsp:cNvSpPr/>
      </dsp:nvSpPr>
      <dsp:spPr>
        <a:xfrm>
          <a:off x="7703990" y="1654526"/>
          <a:ext cx="3092657" cy="309232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Child Outcomes</a:t>
          </a:r>
        </a:p>
      </dsp:txBody>
      <dsp:txXfrm>
        <a:off x="8146106" y="2096370"/>
        <a:ext cx="2208424" cy="2208639"/>
      </dsp:txXfrm>
    </dsp:sp>
    <dsp:sp modelId="{21833ADE-C132-43B9-A764-3DEE1FDFFB9B}">
      <dsp:nvSpPr>
        <dsp:cNvPr id="0" name=""/>
        <dsp:cNvSpPr/>
      </dsp:nvSpPr>
      <dsp:spPr>
        <a:xfrm rot="2700000">
          <a:off x="4174284" y="1548070"/>
          <a:ext cx="3304658" cy="330465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D783F1-D34A-4FB8-9CBE-3C2509819B46}">
      <dsp:nvSpPr>
        <dsp:cNvPr id="0" name=""/>
        <dsp:cNvSpPr/>
      </dsp:nvSpPr>
      <dsp:spPr>
        <a:xfrm>
          <a:off x="4302057" y="1694201"/>
          <a:ext cx="3092657" cy="309232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Parenting, Family Relationships and Processes</a:t>
          </a:r>
        </a:p>
      </dsp:txBody>
      <dsp:txXfrm>
        <a:off x="4744173" y="2136045"/>
        <a:ext cx="2208424" cy="2208639"/>
      </dsp:txXfrm>
    </dsp:sp>
    <dsp:sp modelId="{4E189FEB-7757-4CE7-B0E8-A02A0E09DDA0}">
      <dsp:nvSpPr>
        <dsp:cNvPr id="0" name=""/>
        <dsp:cNvSpPr/>
      </dsp:nvSpPr>
      <dsp:spPr>
        <a:xfrm rot="2700000">
          <a:off x="750579" y="1548070"/>
          <a:ext cx="3304658" cy="330465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C97C1B-E404-451F-9D3F-5C1C4F7E6790}">
      <dsp:nvSpPr>
        <dsp:cNvPr id="0" name=""/>
        <dsp:cNvSpPr/>
      </dsp:nvSpPr>
      <dsp:spPr>
        <a:xfrm>
          <a:off x="856580" y="1654526"/>
          <a:ext cx="3092657" cy="309232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Family Check-Up</a:t>
          </a:r>
        </a:p>
      </dsp:txBody>
      <dsp:txXfrm>
        <a:off x="1298696" y="2096370"/>
        <a:ext cx="2208424" cy="220863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7"/>
          </a:xfrm>
          <a:prstGeom prst="rect">
            <a:avLst/>
          </a:prstGeom>
        </p:spPr>
        <p:txBody>
          <a:bodyPr vert="horz" lIns="96662" tIns="48331" rIns="96662" bIns="48331" rtlCol="0"/>
          <a:lstStyle>
            <a:lvl1pPr algn="l">
              <a:defRPr sz="1300"/>
            </a:lvl1pPr>
          </a:lstStyle>
          <a:p>
            <a:endParaRPr lang="en-US"/>
          </a:p>
        </p:txBody>
      </p:sp>
      <p:sp>
        <p:nvSpPr>
          <p:cNvPr id="3" name="Date Placeholder 2"/>
          <p:cNvSpPr>
            <a:spLocks noGrp="1"/>
          </p:cNvSpPr>
          <p:nvPr>
            <p:ph type="dt" sz="quarter" idx="1"/>
          </p:nvPr>
        </p:nvSpPr>
        <p:spPr>
          <a:xfrm>
            <a:off x="4143588" y="0"/>
            <a:ext cx="3169920" cy="481727"/>
          </a:xfrm>
          <a:prstGeom prst="rect">
            <a:avLst/>
          </a:prstGeom>
        </p:spPr>
        <p:txBody>
          <a:bodyPr vert="horz" lIns="96662" tIns="48331" rIns="96662" bIns="48331" rtlCol="0"/>
          <a:lstStyle>
            <a:lvl1pPr algn="r">
              <a:defRPr sz="1300"/>
            </a:lvl1pPr>
          </a:lstStyle>
          <a:p>
            <a:fld id="{39FEB965-37D0-407A-B740-3CB52C1CD62D}" type="datetimeFigureOut">
              <a:rPr lang="en-US" smtClean="0"/>
              <a:t>10/31/2022</a:t>
            </a:fld>
            <a:endParaRPr lang="en-US"/>
          </a:p>
        </p:txBody>
      </p:sp>
      <p:sp>
        <p:nvSpPr>
          <p:cNvPr id="4" name="Footer Placeholder 3"/>
          <p:cNvSpPr>
            <a:spLocks noGrp="1"/>
          </p:cNvSpPr>
          <p:nvPr>
            <p:ph type="ftr" sz="quarter" idx="2"/>
          </p:nvPr>
        </p:nvSpPr>
        <p:spPr>
          <a:xfrm>
            <a:off x="1" y="9119475"/>
            <a:ext cx="3169920" cy="481726"/>
          </a:xfrm>
          <a:prstGeom prst="rect">
            <a:avLst/>
          </a:prstGeom>
        </p:spPr>
        <p:txBody>
          <a:bodyPr vert="horz" lIns="96662" tIns="48331" rIns="96662"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8" y="9119475"/>
            <a:ext cx="3169920" cy="481726"/>
          </a:xfrm>
          <a:prstGeom prst="rect">
            <a:avLst/>
          </a:prstGeom>
        </p:spPr>
        <p:txBody>
          <a:bodyPr vert="horz" lIns="96662" tIns="48331" rIns="96662" bIns="48331" rtlCol="0" anchor="b"/>
          <a:lstStyle>
            <a:lvl1pPr algn="r">
              <a:defRPr sz="1300"/>
            </a:lvl1pPr>
          </a:lstStyle>
          <a:p>
            <a:fld id="{89E8332B-90A3-482F-854D-12601A420937}" type="slidenum">
              <a:rPr lang="en-US" smtClean="0"/>
              <a:t>‹#›</a:t>
            </a:fld>
            <a:endParaRPr lang="en-US"/>
          </a:p>
        </p:txBody>
      </p:sp>
    </p:spTree>
    <p:extLst>
      <p:ext uri="{BB962C8B-B14F-4D97-AF65-F5344CB8AC3E}">
        <p14:creationId xmlns:p14="http://schemas.microsoft.com/office/powerpoint/2010/main" val="150669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7"/>
          </a:xfrm>
          <a:prstGeom prst="rect">
            <a:avLst/>
          </a:prstGeom>
        </p:spPr>
        <p:txBody>
          <a:bodyPr vert="horz" lIns="96662" tIns="48331" rIns="96662" bIns="48331" rtlCol="0"/>
          <a:lstStyle>
            <a:lvl1pPr algn="l">
              <a:defRPr sz="13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6662" tIns="48331" rIns="96662" bIns="48331" rtlCol="0"/>
          <a:lstStyle>
            <a:lvl1pPr algn="r">
              <a:defRPr sz="1300"/>
            </a:lvl1pPr>
          </a:lstStyle>
          <a:p>
            <a:fld id="{B9BF28B0-0A5A-416F-83B8-718687A0ACEE}" type="datetimeFigureOut">
              <a:rPr lang="en-US" smtClean="0"/>
              <a:t>10/31/2022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2" tIns="48331" rIns="96662" bIns="48331" rtlCol="0" anchor="ctr"/>
          <a:lstStyle/>
          <a:p>
            <a:endParaRPr lang="en-US"/>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6662" tIns="48331" rIns="96662"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6"/>
          </a:xfrm>
          <a:prstGeom prst="rect">
            <a:avLst/>
          </a:prstGeom>
        </p:spPr>
        <p:txBody>
          <a:bodyPr vert="horz" lIns="96662" tIns="48331" rIns="96662"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6662" tIns="48331" rIns="96662" bIns="48331" rtlCol="0" anchor="b"/>
          <a:lstStyle>
            <a:lvl1pPr algn="r">
              <a:defRPr sz="1300"/>
            </a:lvl1pPr>
          </a:lstStyle>
          <a:p>
            <a:fld id="{D369689E-5B69-4210-B16D-1692A73DB8D0}" type="slidenum">
              <a:rPr lang="en-US" smtClean="0"/>
              <a:t>‹#›</a:t>
            </a:fld>
            <a:endParaRPr lang="en-US"/>
          </a:p>
        </p:txBody>
      </p:sp>
    </p:spTree>
    <p:extLst>
      <p:ext uri="{BB962C8B-B14F-4D97-AF65-F5344CB8AC3E}">
        <p14:creationId xmlns:p14="http://schemas.microsoft.com/office/powerpoint/2010/main" val="2358312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69689E-5B69-4210-B16D-1692A73DB8D0}" type="slidenum">
              <a:rPr lang="en-US" smtClean="0"/>
              <a:t>1</a:t>
            </a:fld>
            <a:endParaRPr lang="en-US"/>
          </a:p>
        </p:txBody>
      </p:sp>
    </p:spTree>
    <p:extLst>
      <p:ext uri="{BB962C8B-B14F-4D97-AF65-F5344CB8AC3E}">
        <p14:creationId xmlns:p14="http://schemas.microsoft.com/office/powerpoint/2010/main" val="265134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264EE-228C-46AA-B3DC-0DE9624CF24D}" type="slidenum">
              <a:rPr lang="en-US" smtClean="0"/>
              <a:t>11</a:t>
            </a:fld>
            <a:endParaRPr lang="en-US"/>
          </a:p>
        </p:txBody>
      </p:sp>
    </p:spTree>
    <p:extLst>
      <p:ext uri="{BB962C8B-B14F-4D97-AF65-F5344CB8AC3E}">
        <p14:creationId xmlns:p14="http://schemas.microsoft.com/office/powerpoint/2010/main" val="3860326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BBAE66-9270-3442-BBC8-BA53EAF0C5BA}" type="slidenum">
              <a:rPr lang="en-US" smtClean="0"/>
              <a:t>12</a:t>
            </a:fld>
            <a:endParaRPr lang="en-US"/>
          </a:p>
        </p:txBody>
      </p:sp>
    </p:spTree>
    <p:extLst>
      <p:ext uri="{BB962C8B-B14F-4D97-AF65-F5344CB8AC3E}">
        <p14:creationId xmlns:p14="http://schemas.microsoft.com/office/powerpoint/2010/main" val="3026610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F492-FFF9-46E5-8BBC-BA763986C7B6}" type="slidenum">
              <a:rPr lang="en-US" smtClean="0"/>
              <a:t>13</a:t>
            </a:fld>
            <a:endParaRPr lang="en-US"/>
          </a:p>
        </p:txBody>
      </p:sp>
    </p:spTree>
    <p:extLst>
      <p:ext uri="{BB962C8B-B14F-4D97-AF65-F5344CB8AC3E}">
        <p14:creationId xmlns:p14="http://schemas.microsoft.com/office/powerpoint/2010/main" val="3657707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E2A62-7A81-4145-B4B8-A5B6CAAA9988}" type="slidenum">
              <a:rPr lang="en-US" smtClean="0"/>
              <a:t>14</a:t>
            </a:fld>
            <a:endParaRPr lang="en-US"/>
          </a:p>
        </p:txBody>
      </p:sp>
    </p:spTree>
    <p:extLst>
      <p:ext uri="{BB962C8B-B14F-4D97-AF65-F5344CB8AC3E}">
        <p14:creationId xmlns:p14="http://schemas.microsoft.com/office/powerpoint/2010/main" val="1487341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264EE-228C-46AA-B3DC-0DE9624CF24D}" type="slidenum">
              <a:rPr lang="en-US" smtClean="0"/>
              <a:t>15</a:t>
            </a:fld>
            <a:endParaRPr lang="en-US"/>
          </a:p>
        </p:txBody>
      </p:sp>
    </p:spTree>
    <p:extLst>
      <p:ext uri="{BB962C8B-B14F-4D97-AF65-F5344CB8AC3E}">
        <p14:creationId xmlns:p14="http://schemas.microsoft.com/office/powerpoint/2010/main" val="1999809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DE914C-72AD-4EDF-9A4D-0CACB8FFCD18}" type="slidenum">
              <a:rPr lang="en-US" smtClean="0"/>
              <a:t>16</a:t>
            </a:fld>
            <a:endParaRPr lang="en-US"/>
          </a:p>
        </p:txBody>
      </p:sp>
    </p:spTree>
    <p:extLst>
      <p:ext uri="{BB962C8B-B14F-4D97-AF65-F5344CB8AC3E}">
        <p14:creationId xmlns:p14="http://schemas.microsoft.com/office/powerpoint/2010/main" val="4290565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DE914C-72AD-4EDF-9A4D-0CACB8FFCD18}" type="slidenum">
              <a:rPr lang="en-US" smtClean="0"/>
              <a:t>17</a:t>
            </a:fld>
            <a:endParaRPr lang="en-US"/>
          </a:p>
        </p:txBody>
      </p:sp>
    </p:spTree>
    <p:extLst>
      <p:ext uri="{BB962C8B-B14F-4D97-AF65-F5344CB8AC3E}">
        <p14:creationId xmlns:p14="http://schemas.microsoft.com/office/powerpoint/2010/main" val="173794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69689E-5B69-4210-B16D-1692A73DB8D0}" type="slidenum">
              <a:rPr lang="en-US" smtClean="0"/>
              <a:t>18</a:t>
            </a:fld>
            <a:endParaRPr lang="en-US"/>
          </a:p>
        </p:txBody>
      </p:sp>
    </p:spTree>
    <p:extLst>
      <p:ext uri="{BB962C8B-B14F-4D97-AF65-F5344CB8AC3E}">
        <p14:creationId xmlns:p14="http://schemas.microsoft.com/office/powerpoint/2010/main" val="414479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F492-FFF9-46E5-8BBC-BA763986C7B6}" type="slidenum">
              <a:rPr lang="en-US" smtClean="0"/>
              <a:t>2</a:t>
            </a:fld>
            <a:endParaRPr lang="en-US"/>
          </a:p>
        </p:txBody>
      </p:sp>
    </p:spTree>
    <p:extLst>
      <p:ext uri="{BB962C8B-B14F-4D97-AF65-F5344CB8AC3E}">
        <p14:creationId xmlns:p14="http://schemas.microsoft.com/office/powerpoint/2010/main" val="138055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2575" indent="-282575">
              <a:spcBef>
                <a:spcPts val="600"/>
              </a:spcBef>
              <a:spcAft>
                <a:spcPts val="600"/>
              </a:spcAft>
              <a:buClr>
                <a:schemeClr val="accent2">
                  <a:lumMod val="75000"/>
                </a:schemeClr>
              </a:buClr>
            </a:pPr>
            <a:r>
              <a:rPr lang="en-US" sz="1200" dirty="0">
                <a:solidFill>
                  <a:schemeClr val="tx1"/>
                </a:solidFill>
                <a:cs typeface="Calibri" panose="020F0502020204030204" pitchFamily="34" charset="0"/>
              </a:rPr>
              <a:t>Impacts a broad range of child outcomes </a:t>
            </a:r>
          </a:p>
          <a:p>
            <a:pPr marL="282575" indent="-282575">
              <a:spcBef>
                <a:spcPts val="600"/>
              </a:spcBef>
              <a:spcAft>
                <a:spcPts val="600"/>
              </a:spcAft>
              <a:buClr>
                <a:schemeClr val="accent2">
                  <a:lumMod val="75000"/>
                </a:schemeClr>
              </a:buClr>
            </a:pPr>
            <a:r>
              <a:rPr lang="en-US" sz="1200" dirty="0">
                <a:solidFill>
                  <a:schemeClr val="tx1"/>
                </a:solidFill>
                <a:cs typeface="Calibri" panose="020F0502020204030204" pitchFamily="34" charset="0"/>
              </a:rPr>
              <a:t>More than 30 years of research support strong intervention effects</a:t>
            </a:r>
          </a:p>
          <a:p>
            <a:endParaRPr lang="en-US" sz="1200" b="0" i="0" u="sng" kern="1200" dirty="0">
              <a:solidFill>
                <a:schemeClr val="tx1"/>
              </a:solidFill>
              <a:effectLst/>
              <a:latin typeface="+mn-lt"/>
              <a:ea typeface="+mn-ea"/>
              <a:cs typeface="+mn-cs"/>
            </a:endParaRPr>
          </a:p>
          <a:p>
            <a:endParaRPr lang="en-US" sz="1200" b="0" i="0" u="sng"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Sample</a:t>
            </a:r>
          </a:p>
          <a:p>
            <a:r>
              <a:rPr lang="en-US" sz="1200" b="0" i="0" kern="1200" dirty="0">
                <a:solidFill>
                  <a:schemeClr val="tx1"/>
                </a:solidFill>
                <a:effectLst/>
                <a:latin typeface="+mn-lt"/>
                <a:ea typeface="+mn-ea"/>
                <a:cs typeface="+mn-cs"/>
              </a:rPr>
              <a:t>2/3 = annual family income of less than $20,000 during the 2002–2003 screening period. </a:t>
            </a:r>
          </a:p>
          <a:p>
            <a:r>
              <a:rPr lang="en-US" sz="1200" b="0" i="0" kern="1200" dirty="0">
                <a:solidFill>
                  <a:schemeClr val="tx1"/>
                </a:solidFill>
                <a:effectLst/>
                <a:latin typeface="+mn-lt"/>
                <a:ea typeface="+mn-ea"/>
                <a:cs typeface="+mn-cs"/>
              </a:rPr>
              <a:t>41% of mothers had a high school diploma or GED equivalence, </a:t>
            </a:r>
          </a:p>
          <a:p>
            <a:r>
              <a:rPr lang="en-US" sz="1200" b="0" i="0" kern="1200" dirty="0">
                <a:solidFill>
                  <a:schemeClr val="tx1"/>
                </a:solidFill>
                <a:effectLst/>
                <a:latin typeface="+mn-lt"/>
                <a:ea typeface="+mn-ea"/>
                <a:cs typeface="+mn-cs"/>
              </a:rPr>
              <a:t>32 % had 1 to 2 years post-high school education.</a:t>
            </a:r>
          </a:p>
          <a:p>
            <a:r>
              <a:rPr lang="en-US" sz="1200" b="0" i="0" kern="1200" dirty="0">
                <a:solidFill>
                  <a:schemeClr val="tx1"/>
                </a:solidFill>
                <a:effectLst/>
                <a:latin typeface="+mn-lt"/>
                <a:ea typeface="+mn-ea"/>
                <a:cs typeface="+mn-cs"/>
              </a:rPr>
              <a:t>Only 27% had college degree</a:t>
            </a:r>
          </a:p>
          <a:p>
            <a:endParaRPr lang="en-US" dirty="0"/>
          </a:p>
          <a:p>
            <a:r>
              <a:rPr lang="en-US" sz="1200" b="0" i="0" kern="1200" dirty="0">
                <a:solidFill>
                  <a:schemeClr val="tx1"/>
                </a:solidFill>
                <a:effectLst/>
                <a:latin typeface="+mn-lt"/>
                <a:ea typeface="+mn-ea"/>
                <a:cs typeface="+mn-cs"/>
              </a:rPr>
              <a:t>50.1 % of the children were European American, 27.9 % were African American, 13.4 % were Hispanic American, 13.0 % were biracial, and 8.9 % other </a:t>
            </a:r>
          </a:p>
          <a:p>
            <a:endParaRPr lang="en-US" dirty="0"/>
          </a:p>
          <a:p>
            <a:r>
              <a:rPr lang="en-US" dirty="0"/>
              <a:t>Add studies from adolescence….</a:t>
            </a:r>
          </a:p>
          <a:p>
            <a:r>
              <a:rPr lang="en-US" dirty="0"/>
              <a:t>How many studies (0ver 1000,s of families, # sites, diversity of settings, families) </a:t>
            </a:r>
          </a:p>
          <a:p>
            <a:r>
              <a:rPr lang="en-US" dirty="0"/>
              <a:t>Ubiquitous, all over….</a:t>
            </a:r>
          </a:p>
        </p:txBody>
      </p:sp>
      <p:sp>
        <p:nvSpPr>
          <p:cNvPr id="4" name="Slide Number Placeholder 3"/>
          <p:cNvSpPr>
            <a:spLocks noGrp="1"/>
          </p:cNvSpPr>
          <p:nvPr>
            <p:ph type="sldNum" sz="quarter" idx="5"/>
          </p:nvPr>
        </p:nvSpPr>
        <p:spPr/>
        <p:txBody>
          <a:bodyPr/>
          <a:lstStyle/>
          <a:p>
            <a:fld id="{711E2A62-7A81-4145-B4B8-A5B6CAAA9988}" type="slidenum">
              <a:rPr lang="en-US" smtClean="0"/>
              <a:t>3</a:t>
            </a:fld>
            <a:endParaRPr lang="en-US"/>
          </a:p>
        </p:txBody>
      </p:sp>
    </p:spTree>
    <p:extLst>
      <p:ext uri="{BB962C8B-B14F-4D97-AF65-F5344CB8AC3E}">
        <p14:creationId xmlns:p14="http://schemas.microsoft.com/office/powerpoint/2010/main" val="340021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6888" y="708025"/>
            <a:ext cx="6296025" cy="3541713"/>
          </a:xfrm>
        </p:spPr>
      </p:sp>
      <p:sp>
        <p:nvSpPr>
          <p:cNvPr id="3" name="Notes Placeholder 2"/>
          <p:cNvSpPr>
            <a:spLocks noGrp="1"/>
          </p:cNvSpPr>
          <p:nvPr>
            <p:ph type="body" idx="1"/>
          </p:nvPr>
        </p:nvSpPr>
        <p:spPr/>
        <p:txBody>
          <a:bodyPr/>
          <a:lstStyle/>
          <a:p>
            <a:pPr marL="282575" indent="-282575">
              <a:spcBef>
                <a:spcPts val="600"/>
              </a:spcBef>
              <a:spcAft>
                <a:spcPts val="600"/>
              </a:spcAft>
              <a:buClr>
                <a:schemeClr val="accent2">
                  <a:lumMod val="75000"/>
                </a:schemeClr>
              </a:buClr>
            </a:pPr>
            <a:r>
              <a:rPr lang="en-US" altLang="en-US" sz="1200" dirty="0"/>
              <a:t>Target child problem behavior by improving family dynamics and parenting practices</a:t>
            </a:r>
          </a:p>
          <a:p>
            <a:pPr defTabSz="478048">
              <a:defRPr/>
            </a:pPr>
            <a:endParaRPr lang="en-US" b="1" dirty="0"/>
          </a:p>
        </p:txBody>
      </p:sp>
      <p:sp>
        <p:nvSpPr>
          <p:cNvPr id="4" name="Slide Number Placeholder 3"/>
          <p:cNvSpPr>
            <a:spLocks noGrp="1"/>
          </p:cNvSpPr>
          <p:nvPr>
            <p:ph type="sldNum" sz="quarter" idx="10"/>
          </p:nvPr>
        </p:nvSpPr>
        <p:spPr/>
        <p:txBody>
          <a:bodyPr/>
          <a:lstStyle/>
          <a:p>
            <a:fld id="{66BBAE66-9270-3442-BBC8-BA53EAF0C5BA}" type="slidenum">
              <a:rPr lang="en-US" smtClean="0"/>
              <a:t>4</a:t>
            </a:fld>
            <a:endParaRPr lang="en-US"/>
          </a:p>
        </p:txBody>
      </p:sp>
    </p:spTree>
    <p:extLst>
      <p:ext uri="{BB962C8B-B14F-4D97-AF65-F5344CB8AC3E}">
        <p14:creationId xmlns:p14="http://schemas.microsoft.com/office/powerpoint/2010/main" val="183768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AC474E9-EFE8-4A94-A625-B37CCBEB92A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662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AC474E9-EFE8-4A94-A625-B37CCBEB92A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975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5896B1-F2CB-44F5-B8F2-C3F230D8933D}" type="slidenum">
              <a:rPr lang="en-US" altLang="en-US" smtClean="0"/>
              <a:pPr>
                <a:defRPr/>
              </a:pPr>
              <a:t>7</a:t>
            </a:fld>
            <a:endParaRPr lang="en-US" altLang="en-US"/>
          </a:p>
        </p:txBody>
      </p:sp>
    </p:spTree>
    <p:extLst>
      <p:ext uri="{BB962C8B-B14F-4D97-AF65-F5344CB8AC3E}">
        <p14:creationId xmlns:p14="http://schemas.microsoft.com/office/powerpoint/2010/main" val="2386324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69689E-5B69-4210-B16D-1692A73DB8D0}" type="slidenum">
              <a:rPr lang="en-US" smtClean="0"/>
              <a:t>8</a:t>
            </a:fld>
            <a:endParaRPr lang="en-US"/>
          </a:p>
        </p:txBody>
      </p:sp>
    </p:spTree>
    <p:extLst>
      <p:ext uri="{BB962C8B-B14F-4D97-AF65-F5344CB8AC3E}">
        <p14:creationId xmlns:p14="http://schemas.microsoft.com/office/powerpoint/2010/main" val="537330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6888" y="708025"/>
            <a:ext cx="6296025" cy="3541713"/>
          </a:xfrm>
        </p:spPr>
      </p:sp>
      <p:sp>
        <p:nvSpPr>
          <p:cNvPr id="3" name="Notes Placeholder 2"/>
          <p:cNvSpPr>
            <a:spLocks noGrp="1"/>
          </p:cNvSpPr>
          <p:nvPr>
            <p:ph type="body" idx="1"/>
          </p:nvPr>
        </p:nvSpPr>
        <p:spPr/>
        <p:txBody>
          <a:bodyPr/>
          <a:lstStyle/>
          <a:p>
            <a:pPr defTabSz="478048">
              <a:defRPr/>
            </a:pPr>
            <a:endParaRPr lang="en-US" b="1" dirty="0"/>
          </a:p>
        </p:txBody>
      </p:sp>
      <p:sp>
        <p:nvSpPr>
          <p:cNvPr id="4" name="Slide Number Placeholder 3"/>
          <p:cNvSpPr>
            <a:spLocks noGrp="1"/>
          </p:cNvSpPr>
          <p:nvPr>
            <p:ph type="sldNum" sz="quarter" idx="10"/>
          </p:nvPr>
        </p:nvSpPr>
        <p:spPr/>
        <p:txBody>
          <a:bodyPr/>
          <a:lstStyle/>
          <a:p>
            <a:fld id="{66BBAE66-9270-3442-BBC8-BA53EAF0C5BA}" type="slidenum">
              <a:rPr lang="en-US" smtClean="0"/>
              <a:t>9</a:t>
            </a:fld>
            <a:endParaRPr lang="en-US"/>
          </a:p>
        </p:txBody>
      </p:sp>
    </p:spTree>
    <p:extLst>
      <p:ext uri="{BB962C8B-B14F-4D97-AF65-F5344CB8AC3E}">
        <p14:creationId xmlns:p14="http://schemas.microsoft.com/office/powerpoint/2010/main" val="3533300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5661-2C2E-4C59-9C39-6015C688C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DB7480-F887-42FC-A06C-29A3B7A92F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3A01BE-B04A-4203-B256-D2056EB501C8}"/>
              </a:ext>
            </a:extLst>
          </p:cNvPr>
          <p:cNvSpPr>
            <a:spLocks noGrp="1"/>
          </p:cNvSpPr>
          <p:nvPr>
            <p:ph type="dt" sz="half" idx="10"/>
          </p:nvPr>
        </p:nvSpPr>
        <p:spPr/>
        <p:txBody>
          <a:bodyPr/>
          <a:lstStyle/>
          <a:p>
            <a:fld id="{7B724992-FD7B-42AF-BE97-B2CAA7CD0803}" type="datetimeFigureOut">
              <a:rPr lang="en-US" smtClean="0"/>
              <a:t>10/31/2022</a:t>
            </a:fld>
            <a:endParaRPr lang="en-US"/>
          </a:p>
        </p:txBody>
      </p:sp>
      <p:sp>
        <p:nvSpPr>
          <p:cNvPr id="5" name="Footer Placeholder 4">
            <a:extLst>
              <a:ext uri="{FF2B5EF4-FFF2-40B4-BE49-F238E27FC236}">
                <a16:creationId xmlns:a16="http://schemas.microsoft.com/office/drawing/2014/main" id="{4E8F250B-DA6B-4D79-9854-5AB950E9B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D9D6A-9723-43EA-B146-E636AC8A51B9}"/>
              </a:ext>
            </a:extLst>
          </p:cNvPr>
          <p:cNvSpPr>
            <a:spLocks noGrp="1"/>
          </p:cNvSpPr>
          <p:nvPr>
            <p:ph type="sldNum" sz="quarter" idx="12"/>
          </p:nvPr>
        </p:nvSpPr>
        <p:spPr/>
        <p:txBody>
          <a:bodyPr/>
          <a:lstStyle/>
          <a:p>
            <a:fld id="{017442A2-AAC1-4535-8828-F8078A114F36}" type="slidenum">
              <a:rPr lang="en-US" smtClean="0"/>
              <a:t>‹#›</a:t>
            </a:fld>
            <a:endParaRPr lang="en-US"/>
          </a:p>
        </p:txBody>
      </p:sp>
    </p:spTree>
    <p:extLst>
      <p:ext uri="{BB962C8B-B14F-4D97-AF65-F5344CB8AC3E}">
        <p14:creationId xmlns:p14="http://schemas.microsoft.com/office/powerpoint/2010/main" val="2430440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2E553-D938-435D-A29F-5A25765363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F119F0-CF0E-4604-A892-C560653F9B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27E06-A83D-4F71-BFBF-1A97365BAB1F}"/>
              </a:ext>
            </a:extLst>
          </p:cNvPr>
          <p:cNvSpPr>
            <a:spLocks noGrp="1"/>
          </p:cNvSpPr>
          <p:nvPr>
            <p:ph type="dt" sz="half" idx="10"/>
          </p:nvPr>
        </p:nvSpPr>
        <p:spPr/>
        <p:txBody>
          <a:bodyPr/>
          <a:lstStyle/>
          <a:p>
            <a:fld id="{7B724992-FD7B-42AF-BE97-B2CAA7CD0803}" type="datetimeFigureOut">
              <a:rPr lang="en-US" smtClean="0"/>
              <a:t>10/31/2022</a:t>
            </a:fld>
            <a:endParaRPr lang="en-US"/>
          </a:p>
        </p:txBody>
      </p:sp>
      <p:sp>
        <p:nvSpPr>
          <p:cNvPr id="5" name="Footer Placeholder 4">
            <a:extLst>
              <a:ext uri="{FF2B5EF4-FFF2-40B4-BE49-F238E27FC236}">
                <a16:creationId xmlns:a16="http://schemas.microsoft.com/office/drawing/2014/main" id="{6EBEB5B5-E011-4D35-AA15-A3F27B210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E935D-70B1-4CEA-8B4C-26CCED9B0231}"/>
              </a:ext>
            </a:extLst>
          </p:cNvPr>
          <p:cNvSpPr>
            <a:spLocks noGrp="1"/>
          </p:cNvSpPr>
          <p:nvPr>
            <p:ph type="sldNum" sz="quarter" idx="12"/>
          </p:nvPr>
        </p:nvSpPr>
        <p:spPr/>
        <p:txBody>
          <a:bodyPr/>
          <a:lstStyle/>
          <a:p>
            <a:fld id="{017442A2-AAC1-4535-8828-F8078A114F36}" type="slidenum">
              <a:rPr lang="en-US" smtClean="0"/>
              <a:t>‹#›</a:t>
            </a:fld>
            <a:endParaRPr lang="en-US"/>
          </a:p>
        </p:txBody>
      </p:sp>
    </p:spTree>
    <p:extLst>
      <p:ext uri="{BB962C8B-B14F-4D97-AF65-F5344CB8AC3E}">
        <p14:creationId xmlns:p14="http://schemas.microsoft.com/office/powerpoint/2010/main" val="107822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AB1712-EF03-4A8F-83F4-5229F86545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62EFBC-2CE1-4D5E-809D-DDEB550DA5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52B87-1D5B-4A61-B1FF-97ECE1947B20}"/>
              </a:ext>
            </a:extLst>
          </p:cNvPr>
          <p:cNvSpPr>
            <a:spLocks noGrp="1"/>
          </p:cNvSpPr>
          <p:nvPr>
            <p:ph type="dt" sz="half" idx="10"/>
          </p:nvPr>
        </p:nvSpPr>
        <p:spPr/>
        <p:txBody>
          <a:bodyPr/>
          <a:lstStyle/>
          <a:p>
            <a:fld id="{7B724992-FD7B-42AF-BE97-B2CAA7CD0803}" type="datetimeFigureOut">
              <a:rPr lang="en-US" smtClean="0"/>
              <a:t>10/31/2022</a:t>
            </a:fld>
            <a:endParaRPr lang="en-US"/>
          </a:p>
        </p:txBody>
      </p:sp>
      <p:sp>
        <p:nvSpPr>
          <p:cNvPr id="5" name="Footer Placeholder 4">
            <a:extLst>
              <a:ext uri="{FF2B5EF4-FFF2-40B4-BE49-F238E27FC236}">
                <a16:creationId xmlns:a16="http://schemas.microsoft.com/office/drawing/2014/main" id="{865131C1-BF54-4751-8389-2D858EBCA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586A1-AE7B-4971-A3D2-5F5EA72CFB7E}"/>
              </a:ext>
            </a:extLst>
          </p:cNvPr>
          <p:cNvSpPr>
            <a:spLocks noGrp="1"/>
          </p:cNvSpPr>
          <p:nvPr>
            <p:ph type="sldNum" sz="quarter" idx="12"/>
          </p:nvPr>
        </p:nvSpPr>
        <p:spPr/>
        <p:txBody>
          <a:bodyPr/>
          <a:lstStyle/>
          <a:p>
            <a:fld id="{017442A2-AAC1-4535-8828-F8078A114F36}" type="slidenum">
              <a:rPr lang="en-US" smtClean="0"/>
              <a:t>‹#›</a:t>
            </a:fld>
            <a:endParaRPr lang="en-US"/>
          </a:p>
        </p:txBody>
      </p:sp>
    </p:spTree>
    <p:extLst>
      <p:ext uri="{BB962C8B-B14F-4D97-AF65-F5344CB8AC3E}">
        <p14:creationId xmlns:p14="http://schemas.microsoft.com/office/powerpoint/2010/main" val="4087823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540760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644B-C509-4A17-AEFA-A755BF6558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D7B8F0-E983-4B20-868D-289DFF0003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FA4FC-F826-41D3-AE5F-4716B9905277}"/>
              </a:ext>
            </a:extLst>
          </p:cNvPr>
          <p:cNvSpPr>
            <a:spLocks noGrp="1"/>
          </p:cNvSpPr>
          <p:nvPr>
            <p:ph type="dt" sz="half" idx="10"/>
          </p:nvPr>
        </p:nvSpPr>
        <p:spPr/>
        <p:txBody>
          <a:bodyPr/>
          <a:lstStyle/>
          <a:p>
            <a:fld id="{7B724992-FD7B-42AF-BE97-B2CAA7CD0803}" type="datetimeFigureOut">
              <a:rPr lang="en-US" smtClean="0"/>
              <a:t>10/31/2022</a:t>
            </a:fld>
            <a:endParaRPr lang="en-US"/>
          </a:p>
        </p:txBody>
      </p:sp>
      <p:sp>
        <p:nvSpPr>
          <p:cNvPr id="5" name="Footer Placeholder 4">
            <a:extLst>
              <a:ext uri="{FF2B5EF4-FFF2-40B4-BE49-F238E27FC236}">
                <a16:creationId xmlns:a16="http://schemas.microsoft.com/office/drawing/2014/main" id="{DF8C55C1-CC55-4B46-BD39-3EA166E9D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7117F-1DAC-426F-8B84-212E094F2CCD}"/>
              </a:ext>
            </a:extLst>
          </p:cNvPr>
          <p:cNvSpPr>
            <a:spLocks noGrp="1"/>
          </p:cNvSpPr>
          <p:nvPr>
            <p:ph type="sldNum" sz="quarter" idx="12"/>
          </p:nvPr>
        </p:nvSpPr>
        <p:spPr/>
        <p:txBody>
          <a:bodyPr/>
          <a:lstStyle/>
          <a:p>
            <a:fld id="{017442A2-AAC1-4535-8828-F8078A114F36}" type="slidenum">
              <a:rPr lang="en-US" smtClean="0"/>
              <a:t>‹#›</a:t>
            </a:fld>
            <a:endParaRPr lang="en-US"/>
          </a:p>
        </p:txBody>
      </p:sp>
    </p:spTree>
    <p:extLst>
      <p:ext uri="{BB962C8B-B14F-4D97-AF65-F5344CB8AC3E}">
        <p14:creationId xmlns:p14="http://schemas.microsoft.com/office/powerpoint/2010/main" val="351805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1F32B-398B-4EF8-BCF7-DABDF1C41C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AFECA8-863C-4FB1-A35A-5695CE6DAA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181FBD-0450-448A-9199-506EDAB541F6}"/>
              </a:ext>
            </a:extLst>
          </p:cNvPr>
          <p:cNvSpPr>
            <a:spLocks noGrp="1"/>
          </p:cNvSpPr>
          <p:nvPr>
            <p:ph type="dt" sz="half" idx="10"/>
          </p:nvPr>
        </p:nvSpPr>
        <p:spPr/>
        <p:txBody>
          <a:bodyPr/>
          <a:lstStyle/>
          <a:p>
            <a:fld id="{7B724992-FD7B-42AF-BE97-B2CAA7CD0803}" type="datetimeFigureOut">
              <a:rPr lang="en-US" smtClean="0"/>
              <a:t>10/31/2022</a:t>
            </a:fld>
            <a:endParaRPr lang="en-US"/>
          </a:p>
        </p:txBody>
      </p:sp>
      <p:sp>
        <p:nvSpPr>
          <p:cNvPr id="5" name="Footer Placeholder 4">
            <a:extLst>
              <a:ext uri="{FF2B5EF4-FFF2-40B4-BE49-F238E27FC236}">
                <a16:creationId xmlns:a16="http://schemas.microsoft.com/office/drawing/2014/main" id="{DC819429-310C-4127-A8C8-A868A65C8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CB665-B64B-4CF0-B7EE-7F2366AA96EE}"/>
              </a:ext>
            </a:extLst>
          </p:cNvPr>
          <p:cNvSpPr>
            <a:spLocks noGrp="1"/>
          </p:cNvSpPr>
          <p:nvPr>
            <p:ph type="sldNum" sz="quarter" idx="12"/>
          </p:nvPr>
        </p:nvSpPr>
        <p:spPr/>
        <p:txBody>
          <a:bodyPr/>
          <a:lstStyle/>
          <a:p>
            <a:fld id="{017442A2-AAC1-4535-8828-F8078A114F36}" type="slidenum">
              <a:rPr lang="en-US" smtClean="0"/>
              <a:t>‹#›</a:t>
            </a:fld>
            <a:endParaRPr lang="en-US"/>
          </a:p>
        </p:txBody>
      </p:sp>
    </p:spTree>
    <p:extLst>
      <p:ext uri="{BB962C8B-B14F-4D97-AF65-F5344CB8AC3E}">
        <p14:creationId xmlns:p14="http://schemas.microsoft.com/office/powerpoint/2010/main" val="2445807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4782-4DB5-41CB-9705-DFBB6F5E5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8FEA18-50BB-40D7-B9C7-718FE774A8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C94015-BEB1-482B-BE87-4DCEEA5D1A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D9F955-E22C-4934-A4E2-B24D1A98B440}"/>
              </a:ext>
            </a:extLst>
          </p:cNvPr>
          <p:cNvSpPr>
            <a:spLocks noGrp="1"/>
          </p:cNvSpPr>
          <p:nvPr>
            <p:ph type="dt" sz="half" idx="10"/>
          </p:nvPr>
        </p:nvSpPr>
        <p:spPr/>
        <p:txBody>
          <a:bodyPr/>
          <a:lstStyle/>
          <a:p>
            <a:fld id="{7B724992-FD7B-42AF-BE97-B2CAA7CD0803}" type="datetimeFigureOut">
              <a:rPr lang="en-US" smtClean="0"/>
              <a:t>10/31/2022</a:t>
            </a:fld>
            <a:endParaRPr lang="en-US"/>
          </a:p>
        </p:txBody>
      </p:sp>
      <p:sp>
        <p:nvSpPr>
          <p:cNvPr id="6" name="Footer Placeholder 5">
            <a:extLst>
              <a:ext uri="{FF2B5EF4-FFF2-40B4-BE49-F238E27FC236}">
                <a16:creationId xmlns:a16="http://schemas.microsoft.com/office/drawing/2014/main" id="{7201B646-9463-40DB-9A56-6D470FEC14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435DC-C5A1-411A-A6AD-FEB640F56BEF}"/>
              </a:ext>
            </a:extLst>
          </p:cNvPr>
          <p:cNvSpPr>
            <a:spLocks noGrp="1"/>
          </p:cNvSpPr>
          <p:nvPr>
            <p:ph type="sldNum" sz="quarter" idx="12"/>
          </p:nvPr>
        </p:nvSpPr>
        <p:spPr/>
        <p:txBody>
          <a:bodyPr/>
          <a:lstStyle/>
          <a:p>
            <a:fld id="{017442A2-AAC1-4535-8828-F8078A114F36}" type="slidenum">
              <a:rPr lang="en-US" smtClean="0"/>
              <a:t>‹#›</a:t>
            </a:fld>
            <a:endParaRPr lang="en-US"/>
          </a:p>
        </p:txBody>
      </p:sp>
    </p:spTree>
    <p:extLst>
      <p:ext uri="{BB962C8B-B14F-4D97-AF65-F5344CB8AC3E}">
        <p14:creationId xmlns:p14="http://schemas.microsoft.com/office/powerpoint/2010/main" val="2805993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D9A2-7038-44E1-A3E6-A858CF8EEA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32755D-D88C-49B2-AC2E-7F5E69AE1F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27D16D-BDD9-409B-8189-5A7098DFD5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03699E-47E0-4920-9377-6E3173195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77CBD-DAD6-44D5-9B4C-5D76AC6773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83D646-5B4A-4C26-A629-7267A12192DC}"/>
              </a:ext>
            </a:extLst>
          </p:cNvPr>
          <p:cNvSpPr>
            <a:spLocks noGrp="1"/>
          </p:cNvSpPr>
          <p:nvPr>
            <p:ph type="dt" sz="half" idx="10"/>
          </p:nvPr>
        </p:nvSpPr>
        <p:spPr/>
        <p:txBody>
          <a:bodyPr/>
          <a:lstStyle/>
          <a:p>
            <a:fld id="{7B724992-FD7B-42AF-BE97-B2CAA7CD0803}" type="datetimeFigureOut">
              <a:rPr lang="en-US" smtClean="0"/>
              <a:t>10/31/2022</a:t>
            </a:fld>
            <a:endParaRPr lang="en-US"/>
          </a:p>
        </p:txBody>
      </p:sp>
      <p:sp>
        <p:nvSpPr>
          <p:cNvPr id="8" name="Footer Placeholder 7">
            <a:extLst>
              <a:ext uri="{FF2B5EF4-FFF2-40B4-BE49-F238E27FC236}">
                <a16:creationId xmlns:a16="http://schemas.microsoft.com/office/drawing/2014/main" id="{9A824719-B90C-4821-B7E4-DEC41624F9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9865D6-4DC9-40B3-B22E-110DFD241DD7}"/>
              </a:ext>
            </a:extLst>
          </p:cNvPr>
          <p:cNvSpPr>
            <a:spLocks noGrp="1"/>
          </p:cNvSpPr>
          <p:nvPr>
            <p:ph type="sldNum" sz="quarter" idx="12"/>
          </p:nvPr>
        </p:nvSpPr>
        <p:spPr/>
        <p:txBody>
          <a:bodyPr/>
          <a:lstStyle/>
          <a:p>
            <a:fld id="{017442A2-AAC1-4535-8828-F8078A114F36}" type="slidenum">
              <a:rPr lang="en-US" smtClean="0"/>
              <a:t>‹#›</a:t>
            </a:fld>
            <a:endParaRPr lang="en-US"/>
          </a:p>
        </p:txBody>
      </p:sp>
    </p:spTree>
    <p:extLst>
      <p:ext uri="{BB962C8B-B14F-4D97-AF65-F5344CB8AC3E}">
        <p14:creationId xmlns:p14="http://schemas.microsoft.com/office/powerpoint/2010/main" val="21897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6ADFD-71BE-48BB-B4F0-16737268F7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FEA3D6-CF7D-4AF8-9F20-53194AEDC17C}"/>
              </a:ext>
            </a:extLst>
          </p:cNvPr>
          <p:cNvSpPr>
            <a:spLocks noGrp="1"/>
          </p:cNvSpPr>
          <p:nvPr>
            <p:ph type="dt" sz="half" idx="10"/>
          </p:nvPr>
        </p:nvSpPr>
        <p:spPr/>
        <p:txBody>
          <a:bodyPr/>
          <a:lstStyle/>
          <a:p>
            <a:fld id="{7B724992-FD7B-42AF-BE97-B2CAA7CD0803}" type="datetimeFigureOut">
              <a:rPr lang="en-US" smtClean="0"/>
              <a:t>10/31/2022</a:t>
            </a:fld>
            <a:endParaRPr lang="en-US"/>
          </a:p>
        </p:txBody>
      </p:sp>
      <p:sp>
        <p:nvSpPr>
          <p:cNvPr id="4" name="Footer Placeholder 3">
            <a:extLst>
              <a:ext uri="{FF2B5EF4-FFF2-40B4-BE49-F238E27FC236}">
                <a16:creationId xmlns:a16="http://schemas.microsoft.com/office/drawing/2014/main" id="{6C8AE181-8502-4C97-A90B-199D448536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7226E3-52A4-4125-9697-06C039CCD6CD}"/>
              </a:ext>
            </a:extLst>
          </p:cNvPr>
          <p:cNvSpPr>
            <a:spLocks noGrp="1"/>
          </p:cNvSpPr>
          <p:nvPr>
            <p:ph type="sldNum" sz="quarter" idx="12"/>
          </p:nvPr>
        </p:nvSpPr>
        <p:spPr/>
        <p:txBody>
          <a:bodyPr/>
          <a:lstStyle/>
          <a:p>
            <a:fld id="{017442A2-AAC1-4535-8828-F8078A114F36}" type="slidenum">
              <a:rPr lang="en-US" smtClean="0"/>
              <a:t>‹#›</a:t>
            </a:fld>
            <a:endParaRPr lang="en-US"/>
          </a:p>
        </p:txBody>
      </p:sp>
    </p:spTree>
    <p:extLst>
      <p:ext uri="{BB962C8B-B14F-4D97-AF65-F5344CB8AC3E}">
        <p14:creationId xmlns:p14="http://schemas.microsoft.com/office/powerpoint/2010/main" val="1032203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5D789E-FE49-4912-AFFF-556284A70215}"/>
              </a:ext>
            </a:extLst>
          </p:cNvPr>
          <p:cNvSpPr>
            <a:spLocks noGrp="1"/>
          </p:cNvSpPr>
          <p:nvPr>
            <p:ph type="dt" sz="half" idx="10"/>
          </p:nvPr>
        </p:nvSpPr>
        <p:spPr/>
        <p:txBody>
          <a:bodyPr/>
          <a:lstStyle/>
          <a:p>
            <a:fld id="{7B724992-FD7B-42AF-BE97-B2CAA7CD0803}" type="datetimeFigureOut">
              <a:rPr lang="en-US" smtClean="0"/>
              <a:t>10/31/2022</a:t>
            </a:fld>
            <a:endParaRPr lang="en-US"/>
          </a:p>
        </p:txBody>
      </p:sp>
      <p:sp>
        <p:nvSpPr>
          <p:cNvPr id="3" name="Footer Placeholder 2">
            <a:extLst>
              <a:ext uri="{FF2B5EF4-FFF2-40B4-BE49-F238E27FC236}">
                <a16:creationId xmlns:a16="http://schemas.microsoft.com/office/drawing/2014/main" id="{FC97B7E3-F752-42D3-97CB-CB25A929A5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A60105-74AA-4C85-BC3B-A28526F51F83}"/>
              </a:ext>
            </a:extLst>
          </p:cNvPr>
          <p:cNvSpPr>
            <a:spLocks noGrp="1"/>
          </p:cNvSpPr>
          <p:nvPr>
            <p:ph type="sldNum" sz="quarter" idx="12"/>
          </p:nvPr>
        </p:nvSpPr>
        <p:spPr/>
        <p:txBody>
          <a:bodyPr/>
          <a:lstStyle/>
          <a:p>
            <a:fld id="{017442A2-AAC1-4535-8828-F8078A114F36}" type="slidenum">
              <a:rPr lang="en-US" smtClean="0"/>
              <a:t>‹#›</a:t>
            </a:fld>
            <a:endParaRPr lang="en-US"/>
          </a:p>
        </p:txBody>
      </p:sp>
    </p:spTree>
    <p:extLst>
      <p:ext uri="{BB962C8B-B14F-4D97-AF65-F5344CB8AC3E}">
        <p14:creationId xmlns:p14="http://schemas.microsoft.com/office/powerpoint/2010/main" val="4067053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B689F-A655-48E2-B04F-6727245C9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F5458B-C4C0-4DCA-A98D-486EC34AE7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4FFADF-1C3A-4F5D-9D28-15340CA85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6A0F98-1022-4822-AF2D-430A42DC2B11}"/>
              </a:ext>
            </a:extLst>
          </p:cNvPr>
          <p:cNvSpPr>
            <a:spLocks noGrp="1"/>
          </p:cNvSpPr>
          <p:nvPr>
            <p:ph type="dt" sz="half" idx="10"/>
          </p:nvPr>
        </p:nvSpPr>
        <p:spPr/>
        <p:txBody>
          <a:bodyPr/>
          <a:lstStyle/>
          <a:p>
            <a:fld id="{7B724992-FD7B-42AF-BE97-B2CAA7CD0803}" type="datetimeFigureOut">
              <a:rPr lang="en-US" smtClean="0"/>
              <a:t>10/31/2022</a:t>
            </a:fld>
            <a:endParaRPr lang="en-US"/>
          </a:p>
        </p:txBody>
      </p:sp>
      <p:sp>
        <p:nvSpPr>
          <p:cNvPr id="6" name="Footer Placeholder 5">
            <a:extLst>
              <a:ext uri="{FF2B5EF4-FFF2-40B4-BE49-F238E27FC236}">
                <a16:creationId xmlns:a16="http://schemas.microsoft.com/office/drawing/2014/main" id="{32503F43-C3EE-43C5-B63A-04CE72F7D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191C67-4CA2-4D9D-8781-D6856A0210D6}"/>
              </a:ext>
            </a:extLst>
          </p:cNvPr>
          <p:cNvSpPr>
            <a:spLocks noGrp="1"/>
          </p:cNvSpPr>
          <p:nvPr>
            <p:ph type="sldNum" sz="quarter" idx="12"/>
          </p:nvPr>
        </p:nvSpPr>
        <p:spPr/>
        <p:txBody>
          <a:bodyPr/>
          <a:lstStyle/>
          <a:p>
            <a:fld id="{017442A2-AAC1-4535-8828-F8078A114F36}" type="slidenum">
              <a:rPr lang="en-US" smtClean="0"/>
              <a:t>‹#›</a:t>
            </a:fld>
            <a:endParaRPr lang="en-US"/>
          </a:p>
        </p:txBody>
      </p:sp>
    </p:spTree>
    <p:extLst>
      <p:ext uri="{BB962C8B-B14F-4D97-AF65-F5344CB8AC3E}">
        <p14:creationId xmlns:p14="http://schemas.microsoft.com/office/powerpoint/2010/main" val="167101952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207A2-8E23-4545-9FF6-416540AFA2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FF29E2-CC06-49F0-AEEB-244CCEDB7C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795DCA-67CB-472B-B316-C799F1A67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06960B-C2C8-48DA-95FC-B71A5A162FEE}"/>
              </a:ext>
            </a:extLst>
          </p:cNvPr>
          <p:cNvSpPr>
            <a:spLocks noGrp="1"/>
          </p:cNvSpPr>
          <p:nvPr>
            <p:ph type="dt" sz="half" idx="10"/>
          </p:nvPr>
        </p:nvSpPr>
        <p:spPr/>
        <p:txBody>
          <a:bodyPr/>
          <a:lstStyle/>
          <a:p>
            <a:fld id="{7B724992-FD7B-42AF-BE97-B2CAA7CD0803}" type="datetimeFigureOut">
              <a:rPr lang="en-US" smtClean="0"/>
              <a:t>10/31/2022</a:t>
            </a:fld>
            <a:endParaRPr lang="en-US"/>
          </a:p>
        </p:txBody>
      </p:sp>
      <p:sp>
        <p:nvSpPr>
          <p:cNvPr id="6" name="Footer Placeholder 5">
            <a:extLst>
              <a:ext uri="{FF2B5EF4-FFF2-40B4-BE49-F238E27FC236}">
                <a16:creationId xmlns:a16="http://schemas.microsoft.com/office/drawing/2014/main" id="{D07FB92C-117B-41B1-8BB0-C48DBC79E2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D8784F-0588-445C-8960-58AD36D7774E}"/>
              </a:ext>
            </a:extLst>
          </p:cNvPr>
          <p:cNvSpPr>
            <a:spLocks noGrp="1"/>
          </p:cNvSpPr>
          <p:nvPr>
            <p:ph type="sldNum" sz="quarter" idx="12"/>
          </p:nvPr>
        </p:nvSpPr>
        <p:spPr/>
        <p:txBody>
          <a:bodyPr/>
          <a:lstStyle/>
          <a:p>
            <a:fld id="{017442A2-AAC1-4535-8828-F8078A114F36}" type="slidenum">
              <a:rPr lang="en-US" smtClean="0"/>
              <a:t>‹#›</a:t>
            </a:fld>
            <a:endParaRPr lang="en-US"/>
          </a:p>
        </p:txBody>
      </p:sp>
    </p:spTree>
    <p:extLst>
      <p:ext uri="{BB962C8B-B14F-4D97-AF65-F5344CB8AC3E}">
        <p14:creationId xmlns:p14="http://schemas.microsoft.com/office/powerpoint/2010/main" val="2985137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D4EFD5-868A-483B-80A2-DED4FD6082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A55570-780B-4CDE-BA59-DD5418098F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A29A2-93C8-46DA-97D4-8F02B719C4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24992-FD7B-42AF-BE97-B2CAA7CD0803}" type="datetimeFigureOut">
              <a:rPr lang="en-US" smtClean="0"/>
              <a:t>10/31/2022</a:t>
            </a:fld>
            <a:endParaRPr lang="en-US"/>
          </a:p>
        </p:txBody>
      </p:sp>
      <p:sp>
        <p:nvSpPr>
          <p:cNvPr id="5" name="Footer Placeholder 4">
            <a:extLst>
              <a:ext uri="{FF2B5EF4-FFF2-40B4-BE49-F238E27FC236}">
                <a16:creationId xmlns:a16="http://schemas.microsoft.com/office/drawing/2014/main" id="{2ED77F24-5CB8-420C-B56F-01023754DF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F459E0-8CDF-4E69-A9B1-320FA4417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442A2-AAC1-4535-8828-F8078A114F36}" type="slidenum">
              <a:rPr lang="en-US" smtClean="0"/>
              <a:t>‹#›</a:t>
            </a:fld>
            <a:endParaRPr lang="en-US"/>
          </a:p>
        </p:txBody>
      </p:sp>
    </p:spTree>
    <p:extLst>
      <p:ext uri="{BB962C8B-B14F-4D97-AF65-F5344CB8AC3E}">
        <p14:creationId xmlns:p14="http://schemas.microsoft.com/office/powerpoint/2010/main" val="835095724"/>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choosehelp.com/topics/recovery/entering-recovery-as-a-single-paren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hyperlink" Target="http://www.parentingyoungchildren.org/" TargetMode="External"/><Relationship Id="rId4" Type="http://schemas.openxmlformats.org/officeDocument/2006/relationships/hyperlink" Target="https://pxhere.com/en/photo/127915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s://vghosal.blogspot.com/2017/12/is-your-child-safe-in-school.html"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https://creativecommons.org/licenses/by-sa/3.0/" TargetMode="External"/><Relationship Id="rId4" Type="http://schemas.openxmlformats.org/officeDocument/2006/relationships/hyperlink" Target="https://ministry-to-children.com/5-small-group-activities-for-childr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https://creativecommons.org/licenses/by-nc/3.0/" TargetMode="External"/><Relationship Id="rId4" Type="http://schemas.openxmlformats.org/officeDocument/2006/relationships/hyperlink" Target="http://listheory.prattsils.org/a-tale-of-teens-tweens-and-technology-addic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article/culture/why-defining-an-organizational-culture-is-a-must-1657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1ECCCA98-3B9E-4D68-8A04-CE9B10B4198E}"/>
              </a:ext>
            </a:extLst>
          </p:cNvPr>
          <p:cNvSpPr>
            <a:spLocks noGrp="1"/>
          </p:cNvSpPr>
          <p:nvPr>
            <p:ph type="ctrTitle"/>
          </p:nvPr>
        </p:nvSpPr>
        <p:spPr>
          <a:xfrm>
            <a:off x="1296878" y="144892"/>
            <a:ext cx="10053763" cy="2928470"/>
          </a:xfrm>
        </p:spPr>
        <p:txBody>
          <a:bodyPr anchor="b">
            <a:normAutofit/>
          </a:bodyPr>
          <a:lstStyle/>
          <a:p>
            <a:pPr algn="l"/>
            <a:r>
              <a:rPr lang="es-MX" sz="4800" dirty="0" err="1">
                <a:solidFill>
                  <a:srgbClr val="FFFFFF"/>
                </a:solidFill>
              </a:rPr>
              <a:t>The</a:t>
            </a:r>
            <a:r>
              <a:rPr lang="es-MX" sz="4800" dirty="0">
                <a:solidFill>
                  <a:srgbClr val="FFFFFF"/>
                </a:solidFill>
              </a:rPr>
              <a:t> Family Check-Up</a:t>
            </a:r>
          </a:p>
        </p:txBody>
      </p:sp>
      <p:sp>
        <p:nvSpPr>
          <p:cNvPr id="10" name="Subtitle 9">
            <a:extLst>
              <a:ext uri="{FF2B5EF4-FFF2-40B4-BE49-F238E27FC236}">
                <a16:creationId xmlns:a16="http://schemas.microsoft.com/office/drawing/2014/main" id="{E2C44DE8-7E64-4973-9C44-EBBB6F999F96}"/>
              </a:ext>
            </a:extLst>
          </p:cNvPr>
          <p:cNvSpPr>
            <a:spLocks noGrp="1"/>
          </p:cNvSpPr>
          <p:nvPr>
            <p:ph type="subTitle" idx="1"/>
          </p:nvPr>
        </p:nvSpPr>
        <p:spPr>
          <a:xfrm>
            <a:off x="341220" y="5238750"/>
            <a:ext cx="4545105" cy="1509432"/>
          </a:xfrm>
        </p:spPr>
        <p:txBody>
          <a:bodyPr anchor="ctr">
            <a:noAutofit/>
          </a:bodyPr>
          <a:lstStyle/>
          <a:p>
            <a:pPr algn="l"/>
            <a:r>
              <a:rPr lang="en-US" b="1" dirty="0">
                <a:solidFill>
                  <a:srgbClr val="000000"/>
                </a:solidFill>
              </a:rPr>
              <a:t>Presenter</a:t>
            </a:r>
          </a:p>
          <a:p>
            <a:pPr algn="l"/>
            <a:r>
              <a:rPr lang="en-US" dirty="0">
                <a:solidFill>
                  <a:srgbClr val="000000"/>
                </a:solidFill>
              </a:rPr>
              <a:t>Anne Marie Mauricio, PhD</a:t>
            </a:r>
          </a:p>
          <a:p>
            <a:pPr algn="l"/>
            <a:endParaRPr lang="en-US" sz="1200" dirty="0">
              <a:solidFill>
                <a:srgbClr val="000000"/>
              </a:solidFill>
            </a:endParaRPr>
          </a:p>
          <a:p>
            <a:pPr algn="l"/>
            <a:r>
              <a:rPr lang="en-US" b="1" dirty="0">
                <a:solidFill>
                  <a:srgbClr val="000000"/>
                </a:solidFill>
              </a:rPr>
              <a:t>Model Developer</a:t>
            </a:r>
          </a:p>
          <a:p>
            <a:pPr algn="l"/>
            <a:r>
              <a:rPr lang="en-US" dirty="0">
                <a:solidFill>
                  <a:srgbClr val="000000"/>
                </a:solidFill>
              </a:rPr>
              <a:t>Elizabeth Stormshak, PhD</a:t>
            </a:r>
          </a:p>
          <a:p>
            <a:pPr algn="l"/>
            <a:endParaRPr lang="en-US" dirty="0">
              <a:solidFill>
                <a:srgbClr val="000000"/>
              </a:solidFill>
            </a:endParaRPr>
          </a:p>
          <a:p>
            <a:pPr algn="l"/>
            <a:endParaRPr lang="es-MX" dirty="0"/>
          </a:p>
        </p:txBody>
      </p:sp>
      <p:sp>
        <p:nvSpPr>
          <p:cNvPr id="18" name="Subtitle 9">
            <a:extLst>
              <a:ext uri="{FF2B5EF4-FFF2-40B4-BE49-F238E27FC236}">
                <a16:creationId xmlns:a16="http://schemas.microsoft.com/office/drawing/2014/main" id="{F64026F1-AB1D-4D4F-8A80-E6336C8D8484}"/>
              </a:ext>
            </a:extLst>
          </p:cNvPr>
          <p:cNvSpPr txBox="1">
            <a:spLocks/>
          </p:cNvSpPr>
          <p:nvPr/>
        </p:nvSpPr>
        <p:spPr>
          <a:xfrm>
            <a:off x="5227545" y="4606591"/>
            <a:ext cx="6908458" cy="185233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solidFill>
                <a:srgbClr val="000000"/>
              </a:solidFill>
            </a:endParaRPr>
          </a:p>
          <a:p>
            <a:pPr algn="l"/>
            <a:r>
              <a:rPr lang="en-US" b="1" spc="-60" dirty="0">
                <a:solidFill>
                  <a:srgbClr val="000000"/>
                </a:solidFill>
              </a:rPr>
              <a:t>Purveyor</a:t>
            </a:r>
          </a:p>
          <a:p>
            <a:pPr algn="l"/>
            <a:r>
              <a:rPr lang="en-US" spc="-60" dirty="0">
                <a:solidFill>
                  <a:srgbClr val="000000"/>
                </a:solidFill>
              </a:rPr>
              <a:t>Northwest Prevention Science</a:t>
            </a:r>
          </a:p>
          <a:p>
            <a:pPr algn="l"/>
            <a:endParaRPr lang="es-MX" dirty="0"/>
          </a:p>
        </p:txBody>
      </p:sp>
      <p:sp>
        <p:nvSpPr>
          <p:cNvPr id="20" name="TextBox 19">
            <a:extLst>
              <a:ext uri="{FF2B5EF4-FFF2-40B4-BE49-F238E27FC236}">
                <a16:creationId xmlns:a16="http://schemas.microsoft.com/office/drawing/2014/main" id="{EB3BBE63-2EA7-4B1C-8EB0-42D2CCD2C6FE}"/>
              </a:ext>
            </a:extLst>
          </p:cNvPr>
          <p:cNvSpPr txBox="1"/>
          <p:nvPr/>
        </p:nvSpPr>
        <p:spPr>
          <a:xfrm>
            <a:off x="6323759" y="2092943"/>
            <a:ext cx="457176" cy="738664"/>
          </a:xfrm>
          <a:prstGeom prst="rect">
            <a:avLst/>
          </a:prstGeom>
          <a:noFill/>
        </p:spPr>
        <p:txBody>
          <a:bodyPr wrap="none" rtlCol="0">
            <a:spAutoFit/>
          </a:bodyPr>
          <a:lstStyle/>
          <a:p>
            <a:r>
              <a:rPr lang="en-US" sz="4200" dirty="0">
                <a:solidFill>
                  <a:schemeClr val="bg1"/>
                </a:solidFill>
              </a:rPr>
              <a:t>®</a:t>
            </a:r>
          </a:p>
        </p:txBody>
      </p:sp>
      <p:sp>
        <p:nvSpPr>
          <p:cNvPr id="22" name="TextBox 21">
            <a:extLst>
              <a:ext uri="{FF2B5EF4-FFF2-40B4-BE49-F238E27FC236}">
                <a16:creationId xmlns:a16="http://schemas.microsoft.com/office/drawing/2014/main" id="{EC9B55DB-F5E7-42FC-B28E-15345A38E742}"/>
              </a:ext>
            </a:extLst>
          </p:cNvPr>
          <p:cNvSpPr txBox="1"/>
          <p:nvPr/>
        </p:nvSpPr>
        <p:spPr>
          <a:xfrm>
            <a:off x="4379804" y="3707777"/>
            <a:ext cx="7597208" cy="461665"/>
          </a:xfrm>
          <a:prstGeom prst="rect">
            <a:avLst/>
          </a:prstGeom>
          <a:noFill/>
        </p:spPr>
        <p:txBody>
          <a:bodyPr wrap="none" rtlCol="0">
            <a:spAutoFit/>
          </a:bodyPr>
          <a:lstStyle/>
          <a:p>
            <a:r>
              <a:rPr lang="en-US" sz="2400" i="1" dirty="0">
                <a:solidFill>
                  <a:schemeClr val="bg1"/>
                </a:solidFill>
              </a:rPr>
              <a:t>®</a:t>
            </a:r>
            <a:r>
              <a:rPr lang="en-US" sz="1600" i="1" dirty="0">
                <a:solidFill>
                  <a:schemeClr val="bg1"/>
                </a:solidFill>
              </a:rPr>
              <a:t> Family Check-Up is a federally registered trademark owned by the University of Oregon</a:t>
            </a:r>
          </a:p>
        </p:txBody>
      </p:sp>
      <p:pic>
        <p:nvPicPr>
          <p:cNvPr id="13" name="Picture 12">
            <a:extLst>
              <a:ext uri="{FF2B5EF4-FFF2-40B4-BE49-F238E27FC236}">
                <a16:creationId xmlns:a16="http://schemas.microsoft.com/office/drawing/2014/main" id="{B7D24D49-9271-4A07-B98E-DC39283C8FAC}"/>
              </a:ext>
            </a:extLst>
          </p:cNvPr>
          <p:cNvPicPr>
            <a:picLocks noChangeAspect="1"/>
          </p:cNvPicPr>
          <p:nvPr/>
        </p:nvPicPr>
        <p:blipFill>
          <a:blip r:embed="rId3"/>
          <a:stretch>
            <a:fillRect/>
          </a:stretch>
        </p:blipFill>
        <p:spPr>
          <a:xfrm>
            <a:off x="10724270" y="5189274"/>
            <a:ext cx="1252742" cy="1524802"/>
          </a:xfrm>
          <a:prstGeom prst="rect">
            <a:avLst/>
          </a:prstGeom>
        </p:spPr>
      </p:pic>
    </p:spTree>
    <p:extLst>
      <p:ext uri="{BB962C8B-B14F-4D97-AF65-F5344CB8AC3E}">
        <p14:creationId xmlns:p14="http://schemas.microsoft.com/office/powerpoint/2010/main" val="58084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itle 4">
            <a:extLst>
              <a:ext uri="{FF2B5EF4-FFF2-40B4-BE49-F238E27FC236}">
                <a16:creationId xmlns:a16="http://schemas.microsoft.com/office/drawing/2014/main" id="{E5FDC34D-D96C-CD77-1FB7-D07A45662ADD}"/>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200" kern="1200" spc="-50" dirty="0">
                <a:solidFill>
                  <a:schemeClr val="tx1"/>
                </a:solidFill>
                <a:effectLst/>
                <a:latin typeface="+mj-lt"/>
                <a:ea typeface="+mj-ea"/>
                <a:cs typeface="+mj-cs"/>
              </a:rPr>
              <a:t>Current/Future Directions: </a:t>
            </a:r>
            <a:br>
              <a:rPr lang="en-US" sz="4200" kern="1200" spc="-50" dirty="0">
                <a:solidFill>
                  <a:schemeClr val="tx1"/>
                </a:solidFill>
                <a:effectLst/>
                <a:latin typeface="+mj-lt"/>
                <a:ea typeface="+mj-ea"/>
                <a:cs typeface="+mj-cs"/>
              </a:rPr>
            </a:br>
            <a:r>
              <a:rPr lang="en-US" sz="4200" kern="1200" spc="-50" dirty="0">
                <a:solidFill>
                  <a:schemeClr val="tx1"/>
                </a:solidFill>
                <a:effectLst/>
                <a:latin typeface="+mj-lt"/>
                <a:ea typeface="+mj-ea"/>
                <a:cs typeface="+mj-cs"/>
              </a:rPr>
              <a:t>Family-Check Up</a:t>
            </a:r>
            <a:r>
              <a:rPr lang="en-US" sz="4200" kern="1200" spc="-50" dirty="0">
                <a:solidFill>
                  <a:schemeClr val="tx1"/>
                </a:solidFill>
                <a:latin typeface="+mj-lt"/>
                <a:ea typeface="+mj-ea"/>
                <a:cs typeface="+mj-cs"/>
              </a:rPr>
              <a:t> </a:t>
            </a:r>
            <a:r>
              <a:rPr lang="en-US" sz="4200" kern="1200" spc="-50" dirty="0">
                <a:solidFill>
                  <a:schemeClr val="tx1"/>
                </a:solidFill>
                <a:effectLst/>
                <a:latin typeface="+mj-lt"/>
                <a:ea typeface="+mj-ea"/>
                <a:cs typeface="+mj-cs"/>
              </a:rPr>
              <a:t>Online</a:t>
            </a:r>
            <a:br>
              <a:rPr lang="en-US" sz="4200" kern="1200" spc="-50" dirty="0">
                <a:solidFill>
                  <a:schemeClr val="tx1"/>
                </a:solidFill>
                <a:effectLst/>
                <a:latin typeface="+mj-lt"/>
                <a:ea typeface="+mj-ea"/>
                <a:cs typeface="+mj-cs"/>
              </a:rPr>
            </a:br>
            <a:endParaRPr lang="en-US" sz="4200" kern="1200" dirty="0">
              <a:solidFill>
                <a:schemeClr val="tx1"/>
              </a:solidFill>
              <a:latin typeface="+mj-lt"/>
              <a:ea typeface="+mj-ea"/>
              <a:cs typeface="+mj-cs"/>
            </a:endParaRPr>
          </a:p>
        </p:txBody>
      </p:sp>
      <p:sp>
        <p:nvSpPr>
          <p:cNvPr id="19" name="Arc 18">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Oval 20">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2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91B86D-A2D9-4138-A4CB-687FC08E11D7}"/>
              </a:ext>
            </a:extLst>
          </p:cNvPr>
          <p:cNvSpPr>
            <a:spLocks noGrp="1"/>
          </p:cNvSpPr>
          <p:nvPr>
            <p:ph sz="half" idx="1"/>
          </p:nvPr>
        </p:nvSpPr>
        <p:spPr>
          <a:xfrm>
            <a:off x="5352585" y="245327"/>
            <a:ext cx="6013021" cy="5950201"/>
          </a:xfrm>
        </p:spPr>
        <p:txBody>
          <a:bodyPr vert="horz" lIns="91440" tIns="45720" rIns="91440" bIns="45720" rtlCol="0" anchor="ctr">
            <a:normAutofit/>
          </a:bodyPr>
          <a:lstStyle/>
          <a:p>
            <a:pPr marL="403225">
              <a:spcBef>
                <a:spcPts val="0"/>
              </a:spcBef>
              <a:spcAft>
                <a:spcPts val="600"/>
              </a:spcAft>
            </a:pPr>
            <a:r>
              <a:rPr lang="en-US" sz="2400" dirty="0">
                <a:effectLst/>
              </a:rPr>
              <a:t>Given strong evidence, Family Check-Up adapted for </a:t>
            </a:r>
            <a:r>
              <a:rPr lang="en-US" sz="2400" dirty="0"/>
              <a:t>telehealth delivery </a:t>
            </a:r>
          </a:p>
          <a:p>
            <a:pPr marL="403225">
              <a:spcBef>
                <a:spcPts val="0"/>
              </a:spcBef>
              <a:spcAft>
                <a:spcPts val="600"/>
              </a:spcAft>
            </a:pPr>
            <a:r>
              <a:rPr lang="en-US" sz="2400" dirty="0"/>
              <a:t>O</a:t>
            </a:r>
            <a:r>
              <a:rPr lang="en-US" sz="2400" dirty="0">
                <a:effectLst/>
              </a:rPr>
              <a:t>nline program via smartphone </a:t>
            </a:r>
            <a:r>
              <a:rPr lang="en-US" sz="2400" dirty="0"/>
              <a:t>with self-paced content </a:t>
            </a:r>
            <a:r>
              <a:rPr lang="en-US" sz="2400" dirty="0">
                <a:effectLst/>
              </a:rPr>
              <a:t>and interactive experiences </a:t>
            </a:r>
          </a:p>
          <a:p>
            <a:pPr marL="403225">
              <a:spcBef>
                <a:spcPts val="0"/>
              </a:spcBef>
              <a:spcAft>
                <a:spcPts val="600"/>
              </a:spcAft>
            </a:pPr>
            <a:r>
              <a:rPr lang="en-US" sz="2400" dirty="0"/>
              <a:t>Brief assessments to understand parenting strengths and challenges and tailor program  </a:t>
            </a:r>
          </a:p>
          <a:p>
            <a:pPr marL="403225">
              <a:spcBef>
                <a:spcPts val="0"/>
              </a:spcBef>
              <a:spcAft>
                <a:spcPts val="600"/>
              </a:spcAft>
            </a:pPr>
            <a:r>
              <a:rPr lang="en-US" sz="2400" dirty="0"/>
              <a:t>D</a:t>
            </a:r>
            <a:r>
              <a:rPr lang="en-US" sz="2400" dirty="0">
                <a:effectLst/>
              </a:rPr>
              <a:t>aily text </a:t>
            </a:r>
            <a:r>
              <a:rPr lang="en-US" sz="2400" dirty="0"/>
              <a:t>messages </a:t>
            </a:r>
            <a:r>
              <a:rPr lang="en-US" sz="2400" dirty="0">
                <a:effectLst/>
              </a:rPr>
              <a:t>encourage practice of the skills</a:t>
            </a:r>
          </a:p>
          <a:p>
            <a:pPr marL="403225">
              <a:spcBef>
                <a:spcPts val="0"/>
              </a:spcBef>
              <a:spcAft>
                <a:spcPts val="600"/>
              </a:spcAft>
            </a:pPr>
            <a:r>
              <a:rPr lang="en-US" sz="2400" dirty="0">
                <a:effectLst/>
              </a:rPr>
              <a:t>Individualized telehealth 20 to 30-minute coaching sessions</a:t>
            </a:r>
          </a:p>
        </p:txBody>
      </p:sp>
      <p:pic>
        <p:nvPicPr>
          <p:cNvPr id="2" name="Picture 1">
            <a:extLst>
              <a:ext uri="{FF2B5EF4-FFF2-40B4-BE49-F238E27FC236}">
                <a16:creationId xmlns:a16="http://schemas.microsoft.com/office/drawing/2014/main" id="{32A25223-E484-988F-89B7-CE43C4CD9D05}"/>
              </a:ext>
            </a:extLst>
          </p:cNvPr>
          <p:cNvPicPr>
            <a:picLocks noChangeAspect="1"/>
          </p:cNvPicPr>
          <p:nvPr/>
        </p:nvPicPr>
        <p:blipFill>
          <a:blip r:embed="rId3"/>
          <a:stretch>
            <a:fillRect/>
          </a:stretch>
        </p:blipFill>
        <p:spPr>
          <a:xfrm>
            <a:off x="-115229" y="-3697"/>
            <a:ext cx="4961622" cy="6885670"/>
          </a:xfrm>
          <a:prstGeom prst="rect">
            <a:avLst/>
          </a:prstGeom>
        </p:spPr>
      </p:pic>
    </p:spTree>
    <p:extLst>
      <p:ext uri="{BB962C8B-B14F-4D97-AF65-F5344CB8AC3E}">
        <p14:creationId xmlns:p14="http://schemas.microsoft.com/office/powerpoint/2010/main" val="3219477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FF1A-E920-464C-BE0F-D345E24C882D}"/>
              </a:ext>
            </a:extLst>
          </p:cNvPr>
          <p:cNvSpPr>
            <a:spLocks noGrp="1"/>
          </p:cNvSpPr>
          <p:nvPr>
            <p:ph type="title"/>
          </p:nvPr>
        </p:nvSpPr>
        <p:spPr>
          <a:xfrm flipH="1">
            <a:off x="9541429" y="2174132"/>
            <a:ext cx="2093009" cy="1254868"/>
          </a:xfrm>
        </p:spPr>
        <p:txBody>
          <a:bodyPr vert="horz" lIns="91440" tIns="45720" rIns="91440" bIns="45720" rtlCol="0" anchor="ctr">
            <a:normAutofit fontScale="90000"/>
          </a:bodyPr>
          <a:lstStyle/>
          <a:p>
            <a:r>
              <a:rPr lang="en-US" sz="3000" dirty="0"/>
              <a:t>The Caregiver Content Experience: Positive Parenting</a:t>
            </a:r>
            <a:endParaRPr lang="en-US" sz="3000" kern="1200" dirty="0">
              <a:solidFill>
                <a:schemeClr val="tx1"/>
              </a:solidFill>
              <a:latin typeface="+mj-lt"/>
              <a:ea typeface="+mj-ea"/>
              <a:cs typeface="+mj-cs"/>
            </a:endParaRPr>
          </a:p>
        </p:txBody>
      </p:sp>
      <p:pic>
        <p:nvPicPr>
          <p:cNvPr id="5" name="Picture 5" descr="Text&#10;&#10;Description automatically generated">
            <a:extLst>
              <a:ext uri="{FF2B5EF4-FFF2-40B4-BE49-F238E27FC236}">
                <a16:creationId xmlns:a16="http://schemas.microsoft.com/office/drawing/2014/main" id="{13FF16BC-B488-EA3F-082A-22C0E4807FEC}"/>
              </a:ext>
            </a:extLst>
          </p:cNvPr>
          <p:cNvPicPr>
            <a:picLocks noGrp="1" noChangeAspect="1"/>
          </p:cNvPicPr>
          <p:nvPr>
            <p:ph sz="half" idx="1"/>
          </p:nvPr>
        </p:nvPicPr>
        <p:blipFill>
          <a:blip r:embed="rId3"/>
          <a:stretch>
            <a:fillRect/>
          </a:stretch>
        </p:blipFill>
        <p:spPr>
          <a:xfrm>
            <a:off x="139942" y="145800"/>
            <a:ext cx="2901938" cy="6283988"/>
          </a:xfrm>
        </p:spPr>
      </p:pic>
      <p:pic>
        <p:nvPicPr>
          <p:cNvPr id="6" name="Picture 6" descr="Graphical user interface, text, application&#10;&#10;Description automatically generated">
            <a:extLst>
              <a:ext uri="{FF2B5EF4-FFF2-40B4-BE49-F238E27FC236}">
                <a16:creationId xmlns:a16="http://schemas.microsoft.com/office/drawing/2014/main" id="{449A7F92-BC03-407A-624F-839FDBAA0F4F}"/>
              </a:ext>
            </a:extLst>
          </p:cNvPr>
          <p:cNvPicPr>
            <a:picLocks noChangeAspect="1"/>
          </p:cNvPicPr>
          <p:nvPr/>
        </p:nvPicPr>
        <p:blipFill>
          <a:blip r:embed="rId4"/>
          <a:stretch>
            <a:fillRect/>
          </a:stretch>
        </p:blipFill>
        <p:spPr>
          <a:xfrm>
            <a:off x="3277587" y="180088"/>
            <a:ext cx="2858469" cy="6249700"/>
          </a:xfrm>
          <a:prstGeom prst="rect">
            <a:avLst/>
          </a:prstGeom>
        </p:spPr>
      </p:pic>
      <p:pic>
        <p:nvPicPr>
          <p:cNvPr id="7" name="Picture 7" descr="Graphical user interface, text, application, chat or text message&#10;&#10;Description automatically generated">
            <a:extLst>
              <a:ext uri="{FF2B5EF4-FFF2-40B4-BE49-F238E27FC236}">
                <a16:creationId xmlns:a16="http://schemas.microsoft.com/office/drawing/2014/main" id="{4EFA981A-AC39-DD3C-F521-DC1DD1A0C0A9}"/>
              </a:ext>
            </a:extLst>
          </p:cNvPr>
          <p:cNvPicPr>
            <a:picLocks noChangeAspect="1"/>
          </p:cNvPicPr>
          <p:nvPr/>
        </p:nvPicPr>
        <p:blipFill>
          <a:blip r:embed="rId5"/>
          <a:stretch>
            <a:fillRect/>
          </a:stretch>
        </p:blipFill>
        <p:spPr>
          <a:xfrm>
            <a:off x="6465541" y="214374"/>
            <a:ext cx="2902620" cy="6283987"/>
          </a:xfrm>
          <a:prstGeom prst="rect">
            <a:avLst/>
          </a:prstGeom>
        </p:spPr>
      </p:pic>
    </p:spTree>
    <p:extLst>
      <p:ext uri="{BB962C8B-B14F-4D97-AF65-F5344CB8AC3E}">
        <p14:creationId xmlns:p14="http://schemas.microsoft.com/office/powerpoint/2010/main" val="328372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9">
            <a:extLst>
              <a:ext uri="{FF2B5EF4-FFF2-40B4-BE49-F238E27FC236}">
                <a16:creationId xmlns:a16="http://schemas.microsoft.com/office/drawing/2014/main" id="{23B07BBB-D8D9-48E1-9944-439CFBFF30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57856"/>
            <a:ext cx="3170416" cy="2342288"/>
          </a:xfrm>
          <a:prstGeom prst="rect">
            <a:avLst/>
          </a:prstGeom>
          <a:noFill/>
        </p:spPr>
      </p:pic>
      <p:sp>
        <p:nvSpPr>
          <p:cNvPr id="2" name="Title 1"/>
          <p:cNvSpPr>
            <a:spLocks noGrp="1"/>
          </p:cNvSpPr>
          <p:nvPr>
            <p:ph type="title"/>
          </p:nvPr>
        </p:nvSpPr>
        <p:spPr>
          <a:xfrm>
            <a:off x="4252921" y="338785"/>
            <a:ext cx="3686159" cy="1466055"/>
          </a:xfrm>
        </p:spPr>
        <p:txBody>
          <a:bodyPr vert="horz" lIns="91440" tIns="45720" rIns="91440" bIns="45720" rtlCol="0" anchor="t">
            <a:normAutofit fontScale="90000"/>
          </a:bodyPr>
          <a:lstStyle/>
          <a:p>
            <a:r>
              <a:rPr lang="en-US" sz="3400" dirty="0"/>
              <a:t>Individualized Coaching for Parents</a:t>
            </a:r>
          </a:p>
        </p:txBody>
      </p:sp>
      <p:sp>
        <p:nvSpPr>
          <p:cNvPr id="4" name="Content Placeholder 3">
            <a:extLst>
              <a:ext uri="{FF2B5EF4-FFF2-40B4-BE49-F238E27FC236}">
                <a16:creationId xmlns:a16="http://schemas.microsoft.com/office/drawing/2014/main" id="{2615B2D5-6079-4872-AEE3-695274A86ADA}"/>
              </a:ext>
            </a:extLst>
          </p:cNvPr>
          <p:cNvSpPr>
            <a:spLocks noGrp="1"/>
          </p:cNvSpPr>
          <p:nvPr>
            <p:ph type="body" sz="quarter" idx="15"/>
          </p:nvPr>
        </p:nvSpPr>
        <p:spPr>
          <a:xfrm>
            <a:off x="3909139" y="1482283"/>
            <a:ext cx="4373722" cy="4858857"/>
          </a:xfrm>
        </p:spPr>
        <p:txBody>
          <a:bodyPr vert="horz" lIns="91440" tIns="45720" rIns="91440" bIns="45720" rtlCol="0">
            <a:normAutofit lnSpcReduction="10000"/>
          </a:bodyPr>
          <a:lstStyle/>
          <a:p>
            <a:pPr marL="60325" indent="0">
              <a:spcBef>
                <a:spcPts val="0"/>
              </a:spcBef>
              <a:spcAft>
                <a:spcPts val="600"/>
              </a:spcAft>
              <a:buNone/>
            </a:pPr>
            <a:endParaRPr lang="en-US" sz="2100" dirty="0">
              <a:latin typeface="+mj-lt"/>
            </a:endParaRPr>
          </a:p>
          <a:p>
            <a:pPr marL="403225" indent="-342900">
              <a:spcBef>
                <a:spcPts val="0"/>
              </a:spcBef>
              <a:spcAft>
                <a:spcPts val="600"/>
              </a:spcAft>
              <a:buFont typeface="Calibri" panose="020F0502020204030204" pitchFamily="34" charset="0"/>
              <a:buChar char="•"/>
            </a:pPr>
            <a:r>
              <a:rPr lang="en-US" sz="2100" dirty="0">
                <a:latin typeface="+mj-lt"/>
              </a:rPr>
              <a:t>Support parents’ development and practice of the skills</a:t>
            </a:r>
          </a:p>
          <a:p>
            <a:pPr marL="403225" indent="-342900">
              <a:spcBef>
                <a:spcPts val="0"/>
              </a:spcBef>
              <a:spcAft>
                <a:spcPts val="600"/>
              </a:spcAft>
              <a:buFont typeface="Calibri" panose="020F0502020204030204" pitchFamily="34" charset="0"/>
              <a:buChar char="•"/>
            </a:pPr>
            <a:endParaRPr lang="en-US" sz="2100" dirty="0">
              <a:latin typeface="+mj-lt"/>
            </a:endParaRPr>
          </a:p>
          <a:p>
            <a:pPr marL="403225" indent="-342900">
              <a:spcBef>
                <a:spcPts val="0"/>
              </a:spcBef>
              <a:spcAft>
                <a:spcPts val="600"/>
              </a:spcAft>
              <a:buFont typeface="Calibri" panose="020F0502020204030204" pitchFamily="34" charset="0"/>
              <a:buChar char="•"/>
            </a:pPr>
            <a:r>
              <a:rPr lang="en-US" sz="2100" dirty="0">
                <a:latin typeface="+mj-lt"/>
              </a:rPr>
              <a:t>Feedback on assessment results- strengths and focus areas</a:t>
            </a:r>
            <a:endParaRPr lang="en-US" sz="2100" dirty="0">
              <a:effectLst/>
              <a:latin typeface="+mj-lt"/>
            </a:endParaRPr>
          </a:p>
          <a:p>
            <a:pPr marL="403225" indent="-342900">
              <a:spcBef>
                <a:spcPts val="0"/>
              </a:spcBef>
              <a:spcAft>
                <a:spcPts val="600"/>
              </a:spcAft>
              <a:buFont typeface="Calibri" panose="020F0502020204030204" pitchFamily="34" charset="0"/>
              <a:buChar char="•"/>
            </a:pPr>
            <a:endParaRPr lang="en-US" sz="2100" dirty="0">
              <a:latin typeface="+mj-lt"/>
            </a:endParaRPr>
          </a:p>
          <a:p>
            <a:pPr marL="403225" indent="-342900">
              <a:spcBef>
                <a:spcPts val="0"/>
              </a:spcBef>
              <a:spcAft>
                <a:spcPts val="600"/>
              </a:spcAft>
              <a:buFont typeface="Calibri" panose="020F0502020204030204" pitchFamily="34" charset="0"/>
              <a:buChar char="•"/>
            </a:pPr>
            <a:r>
              <a:rPr lang="en-US" sz="2100" dirty="0">
                <a:latin typeface="+mj-lt"/>
              </a:rPr>
              <a:t>Set goals for use of skills</a:t>
            </a:r>
          </a:p>
          <a:p>
            <a:pPr marL="403225" indent="-342900">
              <a:spcBef>
                <a:spcPts val="0"/>
              </a:spcBef>
              <a:spcAft>
                <a:spcPts val="600"/>
              </a:spcAft>
              <a:buFont typeface="Calibri" panose="020F0502020204030204" pitchFamily="34" charset="0"/>
              <a:buChar char="•"/>
            </a:pPr>
            <a:endParaRPr lang="en-US" sz="2100" dirty="0">
              <a:latin typeface="+mj-lt"/>
            </a:endParaRPr>
          </a:p>
          <a:p>
            <a:pPr marL="403225" indent="-342900">
              <a:spcBef>
                <a:spcPts val="0"/>
              </a:spcBef>
              <a:spcAft>
                <a:spcPts val="600"/>
              </a:spcAft>
              <a:buFont typeface="Calibri" panose="020F0502020204030204" pitchFamily="34" charset="0"/>
              <a:buChar char="•"/>
            </a:pPr>
            <a:r>
              <a:rPr lang="en-US" sz="2100" dirty="0">
                <a:latin typeface="+mj-lt"/>
              </a:rPr>
              <a:t>Practice skills in session</a:t>
            </a:r>
          </a:p>
          <a:p>
            <a:pPr marL="403225" indent="-342900">
              <a:spcBef>
                <a:spcPts val="0"/>
              </a:spcBef>
              <a:spcAft>
                <a:spcPts val="600"/>
              </a:spcAft>
              <a:buFont typeface="Calibri" panose="020F0502020204030204" pitchFamily="34" charset="0"/>
              <a:buChar char="•"/>
            </a:pPr>
            <a:endParaRPr lang="en-US" sz="2100" dirty="0">
              <a:latin typeface="+mj-lt"/>
            </a:endParaRPr>
          </a:p>
          <a:p>
            <a:pPr marL="403225" indent="-342900">
              <a:spcBef>
                <a:spcPts val="0"/>
              </a:spcBef>
              <a:spcAft>
                <a:spcPts val="600"/>
              </a:spcAft>
              <a:buFont typeface="Calibri" panose="020F0502020204030204" pitchFamily="34" charset="0"/>
              <a:buChar char="•"/>
            </a:pPr>
            <a:r>
              <a:rPr lang="en-US" sz="2100" dirty="0">
                <a:latin typeface="+mj-lt"/>
              </a:rPr>
              <a:t>Explore barriers </a:t>
            </a:r>
          </a:p>
          <a:p>
            <a:pPr marL="60325" indent="0">
              <a:spcBef>
                <a:spcPts val="0"/>
              </a:spcBef>
              <a:spcAft>
                <a:spcPts val="600"/>
              </a:spcAft>
              <a:buNone/>
            </a:pPr>
            <a:endParaRPr lang="en-US" sz="2100" dirty="0">
              <a:latin typeface="+mj-lt"/>
            </a:endParaRPr>
          </a:p>
          <a:p>
            <a:pPr marL="403225" indent="-342900">
              <a:spcBef>
                <a:spcPts val="0"/>
              </a:spcBef>
              <a:spcAft>
                <a:spcPts val="600"/>
              </a:spcAft>
              <a:buFont typeface="Calibri" panose="020F0502020204030204" pitchFamily="34" charset="0"/>
              <a:buChar char="•"/>
            </a:pPr>
            <a:r>
              <a:rPr lang="en-US" sz="2100" dirty="0">
                <a:latin typeface="+mj-lt"/>
              </a:rPr>
              <a:t>Flexible in frequency, length, modality</a:t>
            </a:r>
          </a:p>
          <a:p>
            <a:pPr marL="403225" indent="-342900">
              <a:spcBef>
                <a:spcPts val="0"/>
              </a:spcBef>
              <a:spcAft>
                <a:spcPts val="600"/>
              </a:spcAft>
              <a:buFont typeface="Calibri" panose="020F0502020204030204" pitchFamily="34" charset="0"/>
              <a:buChar char="•"/>
            </a:pPr>
            <a:endParaRPr lang="en-US" dirty="0">
              <a:latin typeface="+mj-lt"/>
            </a:endParaRPr>
          </a:p>
        </p:txBody>
      </p:sp>
    </p:spTree>
    <p:extLst>
      <p:ext uri="{BB962C8B-B14F-4D97-AF65-F5344CB8AC3E}">
        <p14:creationId xmlns:p14="http://schemas.microsoft.com/office/powerpoint/2010/main" val="139201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1C79A-5042-49BB-B5E6-4BCE1FE5BEE4}"/>
              </a:ext>
            </a:extLst>
          </p:cNvPr>
          <p:cNvSpPr>
            <a:spLocks noGrp="1"/>
          </p:cNvSpPr>
          <p:nvPr>
            <p:ph type="title"/>
          </p:nvPr>
        </p:nvSpPr>
        <p:spPr>
          <a:xfrm>
            <a:off x="7047571" y="89892"/>
            <a:ext cx="4850780" cy="1326313"/>
          </a:xfrm>
        </p:spPr>
        <p:txBody>
          <a:bodyPr>
            <a:normAutofit/>
          </a:bodyPr>
          <a:lstStyle/>
          <a:p>
            <a:r>
              <a:rPr lang="en-US" sz="4000" dirty="0"/>
              <a:t>Caregiver Testimonials </a:t>
            </a:r>
          </a:p>
        </p:txBody>
      </p:sp>
      <p:pic>
        <p:nvPicPr>
          <p:cNvPr id="7" name="Graphic 6">
            <a:extLst>
              <a:ext uri="{FF2B5EF4-FFF2-40B4-BE49-F238E27FC236}">
                <a16:creationId xmlns:a16="http://schemas.microsoft.com/office/drawing/2014/main" id="{35833386-5DB9-4E23-88E0-2AC06F97519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943" r="26881"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215BA177-DA08-4153-AEB5-AE19DF9ED1E7}"/>
              </a:ext>
            </a:extLst>
          </p:cNvPr>
          <p:cNvSpPr>
            <a:spLocks noGrp="1"/>
          </p:cNvSpPr>
          <p:nvPr>
            <p:ph idx="1"/>
          </p:nvPr>
        </p:nvSpPr>
        <p:spPr>
          <a:xfrm>
            <a:off x="6901731" y="1148576"/>
            <a:ext cx="4996620" cy="5508702"/>
          </a:xfrm>
        </p:spPr>
        <p:txBody>
          <a:bodyPr>
            <a:normAutofit/>
          </a:bodyPr>
          <a:lstStyle/>
          <a:p>
            <a:pPr lvl="0"/>
            <a:r>
              <a:rPr lang="en-US" sz="2000" dirty="0"/>
              <a:t>"I love the text messages, they come in at the times I need them. I am reminded to breathe, offer specific praise to my kids, or do something I enjoy to improve my parenting."</a:t>
            </a:r>
          </a:p>
          <a:p>
            <a:pPr lvl="0"/>
            <a:r>
              <a:rPr lang="en-US" sz="2000" dirty="0"/>
              <a:t>“The information was so helpful. I was able to use it right away. I learned to ask [my child] for one thing at a time and to praise her after she did it. And it works. It has made such a difference.”</a:t>
            </a:r>
          </a:p>
          <a:p>
            <a:pPr lvl="0"/>
            <a:r>
              <a:rPr lang="en-US" sz="2000" dirty="0"/>
              <a:t>“I have noticed I am more conscious of my parenting day to day, and it’s brought positive and proactive parenting strategies to the forefront of my mind, and I’ve been able to put these skills into action. I wasn’t expecting that, but it has actually made a big difference.”  </a:t>
            </a:r>
          </a:p>
          <a:p>
            <a:endParaRPr lang="en-US" sz="2000" i="1" dirty="0"/>
          </a:p>
        </p:txBody>
      </p:sp>
      <p:sp>
        <p:nvSpPr>
          <p:cNvPr id="4" name="TextBox 3">
            <a:extLst>
              <a:ext uri="{FF2B5EF4-FFF2-40B4-BE49-F238E27FC236}">
                <a16:creationId xmlns:a16="http://schemas.microsoft.com/office/drawing/2014/main" id="{4BEE51F6-CD25-44A3-B5CB-C7E32FDB6D8C}"/>
              </a:ext>
            </a:extLst>
          </p:cNvPr>
          <p:cNvSpPr txBox="1"/>
          <p:nvPr/>
        </p:nvSpPr>
        <p:spPr>
          <a:xfrm>
            <a:off x="-1303986" y="6508888"/>
            <a:ext cx="3609578" cy="276999"/>
          </a:xfrm>
          <a:prstGeom prst="rect">
            <a:avLst/>
          </a:prstGeom>
          <a:noFill/>
        </p:spPr>
        <p:txBody>
          <a:bodyPr wrap="none" rtlCol="0">
            <a:spAutoFit/>
          </a:bodyPr>
          <a:lstStyle/>
          <a:p>
            <a:pPr algn="r">
              <a:spcAft>
                <a:spcPts val="600"/>
              </a:spcAft>
            </a:pPr>
            <a:r>
              <a:rPr lang="es-MX" sz="1200">
                <a:solidFill>
                  <a:srgbClr val="FFFFFF"/>
                </a:solidFill>
                <a:hlinkClick r:id="rId4" tooltip="https://www.choosehelp.com/topics/recovery/entering-recovery-as-a-single-parent">
                  <a:extLst>
                    <a:ext uri="{A12FA001-AC4F-418D-AE19-62706E023703}">
                      <ahyp:hlinkClr xmlns:ahyp="http://schemas.microsoft.com/office/drawing/2018/hyperlinkcolor" val="tx"/>
                    </a:ext>
                  </a:extLst>
                </a:hlinkClick>
              </a:rPr>
              <a:t>This Photo</a:t>
            </a:r>
            <a:r>
              <a:rPr lang="es-MX" sz="1200">
                <a:solidFill>
                  <a:srgbClr val="FFFFFF"/>
                </a:solidFill>
              </a:rPr>
              <a:t> by Unknown Author is licensed under </a:t>
            </a:r>
            <a:r>
              <a:rPr lang="es-MX" sz="12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s-MX" sz="1200">
              <a:solidFill>
                <a:srgbClr val="FFFFFF"/>
              </a:solidFill>
            </a:endParaRPr>
          </a:p>
        </p:txBody>
      </p:sp>
    </p:spTree>
    <p:extLst>
      <p:ext uri="{BB962C8B-B14F-4D97-AF65-F5344CB8AC3E}">
        <p14:creationId xmlns:p14="http://schemas.microsoft.com/office/powerpoint/2010/main" val="3087363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57C9C1D-3BEC-4D00-AEE8-64B965795384}"/>
              </a:ext>
            </a:extLst>
          </p:cNvPr>
          <p:cNvSpPr>
            <a:spLocks noGrp="1"/>
          </p:cNvSpPr>
          <p:nvPr/>
        </p:nvSpPr>
        <p:spPr>
          <a:xfrm>
            <a:off x="466722" y="586855"/>
            <a:ext cx="3201366" cy="3387497"/>
          </a:xfrm>
          <a:prstGeom prst="rect">
            <a:avLst/>
          </a:prstGeom>
        </p:spPr>
        <p:txBody>
          <a:bodyPr vert="horz" lIns="91440" tIns="45720" rIns="91440" bIns="45720" rtlCol="0" anchor="b">
            <a:normAutofit/>
          </a:bodyPr>
          <a:lstStyle/>
          <a:p>
            <a:pPr marR="0" algn="r" fontAlgn="base">
              <a:lnSpc>
                <a:spcPct val="90000"/>
              </a:lnSpc>
              <a:spcBef>
                <a:spcPct val="0"/>
              </a:spcBef>
              <a:spcAft>
                <a:spcPts val="800"/>
              </a:spcAft>
            </a:pPr>
            <a:r>
              <a:rPr lang="en-US" sz="4000" spc="-50" dirty="0">
                <a:solidFill>
                  <a:srgbClr val="FFFFFF"/>
                </a:solidFill>
                <a:latin typeface="+mj-lt"/>
                <a:ea typeface="+mj-ea"/>
                <a:cs typeface="+mj-cs"/>
              </a:rPr>
              <a:t>Parenting Young Children (</a:t>
            </a:r>
            <a:r>
              <a:rPr lang="en-US" sz="4000" spc="-50" dirty="0" err="1">
                <a:solidFill>
                  <a:srgbClr val="FFFFFF"/>
                </a:solidFill>
                <a:latin typeface="+mj-lt"/>
                <a:ea typeface="+mj-ea"/>
                <a:cs typeface="+mj-cs"/>
              </a:rPr>
              <a:t>PYC</a:t>
            </a:r>
            <a:r>
              <a:rPr lang="en-US" sz="4000" spc="-50" dirty="0">
                <a:solidFill>
                  <a:srgbClr val="FFFFFF"/>
                </a:solidFill>
                <a:latin typeface="+mj-lt"/>
                <a:ea typeface="+mj-ea"/>
                <a:cs typeface="+mj-cs"/>
              </a:rPr>
              <a:t>) Project</a:t>
            </a:r>
            <a:endParaRPr lang="en-US" sz="4000" kern="1200" spc="-50" dirty="0">
              <a:solidFill>
                <a:srgbClr val="FFFFFF"/>
              </a:solidFill>
              <a:effectLst/>
              <a:latin typeface="+mj-lt"/>
              <a:ea typeface="+mj-ea"/>
              <a:cs typeface="+mj-cs"/>
            </a:endParaRPr>
          </a:p>
        </p:txBody>
      </p:sp>
      <p:sp>
        <p:nvSpPr>
          <p:cNvPr id="3" name="Content Placeholder 2">
            <a:extLst>
              <a:ext uri="{FF2B5EF4-FFF2-40B4-BE49-F238E27FC236}">
                <a16:creationId xmlns:a16="http://schemas.microsoft.com/office/drawing/2014/main" id="{1791B86D-A2D9-4138-A4CB-687FC08E11D7}"/>
              </a:ext>
            </a:extLst>
          </p:cNvPr>
          <p:cNvSpPr>
            <a:spLocks noGrp="1"/>
          </p:cNvSpPr>
          <p:nvPr>
            <p:ph sz="half" idx="1"/>
          </p:nvPr>
        </p:nvSpPr>
        <p:spPr>
          <a:xfrm>
            <a:off x="4698858" y="511388"/>
            <a:ext cx="6555347" cy="5546047"/>
          </a:xfrm>
        </p:spPr>
        <p:txBody>
          <a:bodyPr vert="horz" lIns="91440" tIns="45720" rIns="91440" bIns="45720" rtlCol="0" anchor="ctr">
            <a:normAutofit/>
          </a:bodyPr>
          <a:lstStyle/>
          <a:p>
            <a:pPr marL="403225">
              <a:spcBef>
                <a:spcPts val="0"/>
              </a:spcBef>
              <a:spcAft>
                <a:spcPts val="600"/>
              </a:spcAft>
            </a:pPr>
            <a:r>
              <a:rPr lang="en-US" sz="2200" b="1" dirty="0">
                <a:effectLst/>
              </a:rPr>
              <a:t>What we want to know: </a:t>
            </a:r>
            <a:r>
              <a:rPr lang="en-US" sz="2200" dirty="0">
                <a:effectLst/>
              </a:rPr>
              <a:t>Is the </a:t>
            </a:r>
            <a:r>
              <a:rPr lang="en-US" sz="2200" dirty="0"/>
              <a:t>Family Check-Up Online for early childhood effective?</a:t>
            </a:r>
          </a:p>
          <a:p>
            <a:pPr marL="403225">
              <a:spcBef>
                <a:spcPts val="0"/>
              </a:spcBef>
              <a:spcAft>
                <a:spcPts val="600"/>
              </a:spcAft>
            </a:pPr>
            <a:endParaRPr lang="en-US" sz="2200" dirty="0"/>
          </a:p>
          <a:p>
            <a:pPr marL="403225">
              <a:spcBef>
                <a:spcPts val="0"/>
              </a:spcBef>
              <a:spcAft>
                <a:spcPts val="600"/>
              </a:spcAft>
            </a:pPr>
            <a:r>
              <a:rPr lang="en-US" sz="2200" b="1" dirty="0"/>
              <a:t>Past projects: </a:t>
            </a:r>
            <a:r>
              <a:rPr lang="en-US" sz="2200" dirty="0"/>
              <a:t>Middle school study (75 families) and Josephine and Douglas county pilot (10 families)</a:t>
            </a:r>
          </a:p>
          <a:p>
            <a:pPr marL="860425" lvl="1">
              <a:spcBef>
                <a:spcPts val="0"/>
              </a:spcBef>
              <a:spcAft>
                <a:spcPts val="600"/>
              </a:spcAft>
            </a:pPr>
            <a:endParaRPr lang="en-US" sz="2200" dirty="0"/>
          </a:p>
          <a:p>
            <a:pPr marL="403225">
              <a:spcBef>
                <a:spcPts val="0"/>
              </a:spcBef>
              <a:spcAft>
                <a:spcPts val="600"/>
              </a:spcAft>
            </a:pPr>
            <a:r>
              <a:rPr lang="en-US" sz="2200" b="1" dirty="0"/>
              <a:t>Current project: </a:t>
            </a:r>
            <a:r>
              <a:rPr lang="en-US" sz="2200" dirty="0"/>
              <a:t>Parenting Young Children  (NIH)</a:t>
            </a:r>
          </a:p>
          <a:p>
            <a:pPr marL="860425" lvl="1">
              <a:spcBef>
                <a:spcPts val="0"/>
              </a:spcBef>
              <a:spcAft>
                <a:spcPts val="600"/>
              </a:spcAft>
            </a:pPr>
            <a:endParaRPr lang="en-US" sz="1600" dirty="0"/>
          </a:p>
        </p:txBody>
      </p:sp>
    </p:spTree>
    <p:extLst>
      <p:ext uri="{BB962C8B-B14F-4D97-AF65-F5344CB8AC3E}">
        <p14:creationId xmlns:p14="http://schemas.microsoft.com/office/powerpoint/2010/main" val="2721412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55AE957-BE88-46DF-91EA-2F9FBBA86825}"/>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3700" dirty="0"/>
              <a:t>Ongoing Parenting Young </a:t>
            </a:r>
            <a:br>
              <a:rPr lang="en-US" sz="3700" dirty="0"/>
            </a:br>
            <a:r>
              <a:rPr lang="en-US" sz="3700" dirty="0"/>
              <a:t>Children Project: </a:t>
            </a:r>
            <a:br>
              <a:rPr lang="en-US" sz="3700" dirty="0"/>
            </a:br>
            <a:r>
              <a:rPr lang="en-US" sz="3700" dirty="0"/>
              <a:t>Who Can Participate?</a:t>
            </a:r>
          </a:p>
        </p:txBody>
      </p:sp>
      <p:sp>
        <p:nvSpPr>
          <p:cNvPr id="16" name="Content Placeholder 15">
            <a:extLst>
              <a:ext uri="{FF2B5EF4-FFF2-40B4-BE49-F238E27FC236}">
                <a16:creationId xmlns:a16="http://schemas.microsoft.com/office/drawing/2014/main" id="{DC83100F-0918-4A47-8E84-6C7D37C6270D}"/>
              </a:ext>
            </a:extLst>
          </p:cNvPr>
          <p:cNvSpPr>
            <a:spLocks noGrp="1"/>
          </p:cNvSpPr>
          <p:nvPr>
            <p:ph sz="half" idx="2"/>
          </p:nvPr>
        </p:nvSpPr>
        <p:spPr>
          <a:xfrm>
            <a:off x="541427" y="2466310"/>
            <a:ext cx="5120113" cy="3462228"/>
          </a:xfrm>
        </p:spPr>
        <p:txBody>
          <a:bodyPr vert="horz" lIns="91440" tIns="45720" rIns="91440" bIns="45720" rtlCol="0">
            <a:normAutofit fontScale="85000" lnSpcReduction="10000"/>
          </a:bodyPr>
          <a:lstStyle/>
          <a:p>
            <a:r>
              <a:rPr lang="en-US" sz="2400" dirty="0"/>
              <a:t>Parents/caregivers of children 18 months to 5 years old who live with child 50% of time</a:t>
            </a:r>
          </a:p>
          <a:p>
            <a:r>
              <a:rPr lang="en-US" sz="2400" dirty="0"/>
              <a:t>Have a Smart Phone with text messaging capability and access to email</a:t>
            </a:r>
          </a:p>
          <a:p>
            <a:r>
              <a:rPr lang="en-US" sz="2400" dirty="0">
                <a:ea typeface="Calibri" panose="020F0502020204030204" pitchFamily="34" charset="0"/>
              </a:rPr>
              <a:t>E</a:t>
            </a:r>
            <a:r>
              <a:rPr lang="en-US" sz="2400" dirty="0">
                <a:effectLst/>
                <a:ea typeface="Calibri" panose="020F0502020204030204" pitchFamily="34" charset="0"/>
              </a:rPr>
              <a:t>xperiencing stressors associated with raising young children </a:t>
            </a:r>
          </a:p>
          <a:p>
            <a:r>
              <a:rPr lang="en-US" sz="2400" dirty="0">
                <a:ea typeface="Calibri" panose="020F0502020204030204" pitchFamily="34" charset="0"/>
                <a:cs typeface="Times New Roman" panose="02020603050405020304" pitchFamily="18" charset="0"/>
              </a:rPr>
              <a:t>Speak Spanish or English</a:t>
            </a:r>
          </a:p>
          <a:p>
            <a:r>
              <a:rPr lang="en-US" sz="2400" dirty="0">
                <a:ea typeface="Calibri" panose="020F0502020204030204" pitchFamily="34" charset="0"/>
                <a:cs typeface="Times New Roman" panose="02020603050405020304" pitchFamily="18" charset="0"/>
              </a:rPr>
              <a:t>Wi</a:t>
            </a:r>
            <a:r>
              <a:rPr lang="en-US" sz="2400" dirty="0">
                <a:effectLst/>
                <a:ea typeface="Calibri" panose="020F0502020204030204" pitchFamily="34" charset="0"/>
                <a:cs typeface="Times New Roman" panose="02020603050405020304" pitchFamily="18" charset="0"/>
              </a:rPr>
              <a:t>lling to complete phone interviews and use a smartphone parenting program</a:t>
            </a:r>
          </a:p>
          <a:p>
            <a:r>
              <a:rPr lang="en-US" sz="2400" dirty="0">
                <a:effectLst/>
                <a:ea typeface="Calibri" panose="020F0502020204030204" pitchFamily="34" charset="0"/>
                <a:cs typeface="Times New Roman" panose="02020603050405020304" pitchFamily="18" charset="0"/>
              </a:rPr>
              <a:t> </a:t>
            </a:r>
          </a:p>
          <a:p>
            <a:pPr marL="0" marR="0">
              <a:spcBef>
                <a:spcPts val="0"/>
              </a:spcBef>
              <a:spcAft>
                <a:spcPts val="800"/>
              </a:spcAft>
            </a:pPr>
            <a:endParaRPr lang="en-US" sz="2200" dirty="0"/>
          </a:p>
          <a:p>
            <a:endParaRPr lang="en-US" sz="1800" dirty="0"/>
          </a:p>
          <a:p>
            <a:endParaRPr lang="en-US" sz="1800" dirty="0"/>
          </a:p>
        </p:txBody>
      </p:sp>
      <p:pic>
        <p:nvPicPr>
          <p:cNvPr id="10" name="Content Placeholder 9" descr="Mother and daughter reading book on bed">
            <a:extLst>
              <a:ext uri="{FF2B5EF4-FFF2-40B4-BE49-F238E27FC236}">
                <a16:creationId xmlns:a16="http://schemas.microsoft.com/office/drawing/2014/main" id="{4459655B-D656-44BB-90A3-CCE358500724}"/>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31463" r="7089"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4" name="object 5">
            <a:extLst>
              <a:ext uri="{FF2B5EF4-FFF2-40B4-BE49-F238E27FC236}">
                <a16:creationId xmlns:a16="http://schemas.microsoft.com/office/drawing/2014/main" id="{8E04190D-F5CD-4C6E-9D4C-FD47AEDA0470}"/>
              </a:ext>
            </a:extLst>
          </p:cNvPr>
          <p:cNvSpPr>
            <a:spLocks noChangeAspect="1"/>
          </p:cNvSpPr>
          <p:nvPr/>
        </p:nvSpPr>
        <p:spPr>
          <a:xfrm>
            <a:off x="285206" y="6151562"/>
            <a:ext cx="1817078" cy="4572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66266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55AE957-BE88-46DF-91EA-2F9FBBA86825}"/>
              </a:ext>
            </a:extLst>
          </p:cNvPr>
          <p:cNvSpPr>
            <a:spLocks noGrp="1"/>
          </p:cNvSpPr>
          <p:nvPr>
            <p:ph type="title"/>
          </p:nvPr>
        </p:nvSpPr>
        <p:spPr>
          <a:xfrm>
            <a:off x="5849828" y="220768"/>
            <a:ext cx="5601811" cy="1135737"/>
          </a:xfrm>
        </p:spPr>
        <p:txBody>
          <a:bodyPr vert="horz" lIns="91440" tIns="45720" rIns="91440" bIns="45720" rtlCol="0" anchor="ctr">
            <a:normAutofit/>
          </a:bodyPr>
          <a:lstStyle/>
          <a:p>
            <a:r>
              <a:rPr lang="en-US" sz="3600" kern="1200" dirty="0">
                <a:solidFill>
                  <a:schemeClr val="tx1"/>
                </a:solidFill>
                <a:latin typeface="+mj-lt"/>
                <a:ea typeface="+mj-ea"/>
                <a:cs typeface="+mj-cs"/>
              </a:rPr>
              <a:t>What Does Participation Involve?</a:t>
            </a:r>
          </a:p>
        </p:txBody>
      </p:sp>
      <p:pic>
        <p:nvPicPr>
          <p:cNvPr id="66" name="Picture 65">
            <a:extLst>
              <a:ext uri="{FF2B5EF4-FFF2-40B4-BE49-F238E27FC236}">
                <a16:creationId xmlns:a16="http://schemas.microsoft.com/office/drawing/2014/main" id="{708CF4E5-AB74-434B-BF23-8C7BBD4DB4A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332" r="23332"/>
          <a:stretch/>
        </p:blipFill>
        <p:spPr>
          <a:xfrm>
            <a:off x="1449415" y="713127"/>
            <a:ext cx="3678824" cy="5431745"/>
          </a:xfrm>
          <a:prstGeom prst="rect">
            <a:avLst/>
          </a:prstGeom>
        </p:spPr>
      </p:pic>
      <p:sp>
        <p:nvSpPr>
          <p:cNvPr id="16" name="Content Placeholder 15">
            <a:extLst>
              <a:ext uri="{FF2B5EF4-FFF2-40B4-BE49-F238E27FC236}">
                <a16:creationId xmlns:a16="http://schemas.microsoft.com/office/drawing/2014/main" id="{DC83100F-0918-4A47-8E84-6C7D37C6270D}"/>
              </a:ext>
            </a:extLst>
          </p:cNvPr>
          <p:cNvSpPr>
            <a:spLocks noGrp="1"/>
          </p:cNvSpPr>
          <p:nvPr>
            <p:ph sz="half" idx="2"/>
          </p:nvPr>
        </p:nvSpPr>
        <p:spPr>
          <a:xfrm>
            <a:off x="5765036" y="1394317"/>
            <a:ext cx="5320975" cy="5139833"/>
          </a:xfrm>
        </p:spPr>
        <p:txBody>
          <a:bodyPr vert="horz" lIns="91440" tIns="45720" rIns="91440" bIns="45720" rtlCol="0">
            <a:normAutofit/>
          </a:bodyPr>
          <a:lstStyle/>
          <a:p>
            <a:pPr>
              <a:lnSpc>
                <a:spcPct val="120000"/>
              </a:lnSpc>
              <a:spcBef>
                <a:spcPts val="0"/>
              </a:spcBef>
            </a:pPr>
            <a:r>
              <a:rPr lang="en-US" sz="1900" dirty="0"/>
              <a:t>Parents complete </a:t>
            </a:r>
            <a:r>
              <a:rPr lang="en-US" sz="1900" b="0" i="0" u="none" strike="noStrike" baseline="0" dirty="0"/>
              <a:t>four 1-hour surveys (via private phone interview or online link) over a year, each approximately 3 months apart </a:t>
            </a:r>
          </a:p>
          <a:p>
            <a:pPr marL="0">
              <a:lnSpc>
                <a:spcPct val="120000"/>
              </a:lnSpc>
              <a:spcBef>
                <a:spcPts val="0"/>
              </a:spcBef>
            </a:pPr>
            <a:endParaRPr lang="en-US" sz="1300" b="0" i="0" u="none" strike="noStrike" baseline="0" dirty="0"/>
          </a:p>
          <a:p>
            <a:pPr>
              <a:lnSpc>
                <a:spcPct val="120000"/>
              </a:lnSpc>
              <a:spcBef>
                <a:spcPts val="0"/>
              </a:spcBef>
            </a:pPr>
            <a:r>
              <a:rPr lang="en-US" sz="1900" dirty="0"/>
              <a:t>Engagement in F</a:t>
            </a:r>
            <a:r>
              <a:rPr lang="en-US" sz="1900" b="0" i="0" u="none" strike="noStrike" baseline="0" dirty="0"/>
              <a:t>amily Check-Up Online program</a:t>
            </a:r>
            <a:endParaRPr lang="en-US" sz="1900" dirty="0"/>
          </a:p>
          <a:p>
            <a:pPr marL="801688" indent="-342900">
              <a:lnSpc>
                <a:spcPct val="120000"/>
              </a:lnSpc>
              <a:spcBef>
                <a:spcPts val="0"/>
              </a:spcBef>
              <a:buFont typeface="Matura MT Script Capitals" panose="03020802060602070202" pitchFamily="66" charset="0"/>
              <a:buChar char="-"/>
            </a:pPr>
            <a:r>
              <a:rPr lang="en-US" sz="1900" b="0" i="0" u="none" strike="noStrike" baseline="0" dirty="0"/>
              <a:t>Some parents get </a:t>
            </a:r>
            <a:r>
              <a:rPr lang="en-US" sz="1900" dirty="0"/>
              <a:t>Family Check-Up Online and Coach </a:t>
            </a:r>
            <a:r>
              <a:rPr lang="en-US" sz="1900" b="0" i="0" u="none" strike="noStrike" baseline="0" dirty="0"/>
              <a:t>immediately </a:t>
            </a:r>
          </a:p>
          <a:p>
            <a:pPr marL="801688" indent="-342900">
              <a:lnSpc>
                <a:spcPct val="120000"/>
              </a:lnSpc>
              <a:spcBef>
                <a:spcPts val="0"/>
              </a:spcBef>
              <a:buFont typeface="Matura MT Script Capitals" panose="03020802060602070202" pitchFamily="66" charset="0"/>
              <a:buChar char="-"/>
            </a:pPr>
            <a:r>
              <a:rPr lang="en-US" sz="1900" dirty="0"/>
              <a:t>Others get access to Family Check-Up Online one year after initial participation</a:t>
            </a:r>
            <a:endParaRPr lang="en-US" sz="1900" b="0" i="0" u="none" strike="noStrike" baseline="0" dirty="0"/>
          </a:p>
          <a:p>
            <a:pPr marL="0" indent="0">
              <a:lnSpc>
                <a:spcPct val="120000"/>
              </a:lnSpc>
              <a:spcBef>
                <a:spcPts val="0"/>
              </a:spcBef>
              <a:buNone/>
            </a:pPr>
            <a:endParaRPr lang="en-US" sz="1300" b="0" i="0" u="none" strike="noStrike" baseline="0" dirty="0"/>
          </a:p>
          <a:p>
            <a:pPr>
              <a:lnSpc>
                <a:spcPct val="120000"/>
              </a:lnSpc>
              <a:spcBef>
                <a:spcPts val="0"/>
              </a:spcBef>
            </a:pPr>
            <a:r>
              <a:rPr lang="en-US" sz="1900" dirty="0"/>
              <a:t>Parents receive up to $475 over the course of a year</a:t>
            </a:r>
          </a:p>
          <a:p>
            <a:pPr>
              <a:lnSpc>
                <a:spcPct val="120000"/>
              </a:lnSpc>
              <a:spcBef>
                <a:spcPts val="0"/>
              </a:spcBef>
            </a:pPr>
            <a:endParaRPr lang="en-US" sz="1900" dirty="0"/>
          </a:p>
          <a:p>
            <a:pPr>
              <a:lnSpc>
                <a:spcPct val="120000"/>
              </a:lnSpc>
              <a:spcBef>
                <a:spcPts val="0"/>
              </a:spcBef>
            </a:pPr>
            <a:r>
              <a:rPr lang="en-US" sz="1800" u="sng" dirty="0" err="1">
                <a:solidFill>
                  <a:srgbClr val="000000"/>
                </a:solidFill>
                <a:effectLst/>
                <a:latin typeface="Calibri" panose="020F0502020204030204" pitchFamily="34" charset="0"/>
                <a:ea typeface="Calibri" panose="020F0502020204030204" pitchFamily="34" charset="0"/>
                <a:hlinkClick r:id="rId5" tooltip="http://www.parentingyoungchildren.org/"/>
              </a:rPr>
              <a:t>www.parentingyoungchildren.org</a:t>
            </a:r>
            <a:endParaRPr lang="en-US" sz="1900" dirty="0"/>
          </a:p>
          <a:p>
            <a:pPr marL="0">
              <a:lnSpc>
                <a:spcPct val="120000"/>
              </a:lnSpc>
              <a:spcBef>
                <a:spcPts val="0"/>
              </a:spcBef>
            </a:pPr>
            <a:endParaRPr lang="en-US" sz="1400" dirty="0"/>
          </a:p>
        </p:txBody>
      </p:sp>
      <p:sp>
        <p:nvSpPr>
          <p:cNvPr id="46" name="object 5">
            <a:extLst>
              <a:ext uri="{FF2B5EF4-FFF2-40B4-BE49-F238E27FC236}">
                <a16:creationId xmlns:a16="http://schemas.microsoft.com/office/drawing/2014/main" id="{78E0A552-5BC1-45D8-A2A5-FBA55A0EBF2A}"/>
              </a:ext>
            </a:extLst>
          </p:cNvPr>
          <p:cNvSpPr>
            <a:spLocks noChangeAspect="1"/>
          </p:cNvSpPr>
          <p:nvPr/>
        </p:nvSpPr>
        <p:spPr>
          <a:xfrm>
            <a:off x="9429750" y="6352665"/>
            <a:ext cx="1817078" cy="457200"/>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23177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AAB4F53-0575-4F82-A600-258B747CA1C0}"/>
              </a:ext>
            </a:extLst>
          </p:cNvPr>
          <p:cNvSpPr>
            <a:spLocks noGrp="1"/>
          </p:cNvSpPr>
          <p:nvPr>
            <p:ph type="title"/>
          </p:nvPr>
        </p:nvSpPr>
        <p:spPr>
          <a:xfrm>
            <a:off x="723806" y="1455060"/>
            <a:ext cx="4573475" cy="2076333"/>
          </a:xfrm>
        </p:spPr>
        <p:txBody>
          <a:bodyPr vert="horz" lIns="91440" tIns="45720" rIns="91440" bIns="45720" rtlCol="0" anchor="t">
            <a:normAutofit fontScale="90000"/>
          </a:bodyPr>
          <a:lstStyle/>
          <a:p>
            <a:pPr algn="ctr"/>
            <a:r>
              <a:rPr lang="en-US" sz="4800" kern="1200" dirty="0">
                <a:solidFill>
                  <a:schemeClr val="bg1"/>
                </a:solidFill>
                <a:latin typeface="+mj-lt"/>
                <a:ea typeface="+mj-ea"/>
                <a:cs typeface="+mj-cs"/>
              </a:rPr>
              <a:t>QUESTIONS </a:t>
            </a:r>
            <a:br>
              <a:rPr lang="en-US" sz="4800" kern="1200" dirty="0">
                <a:solidFill>
                  <a:schemeClr val="bg1"/>
                </a:solidFill>
                <a:latin typeface="+mj-lt"/>
                <a:ea typeface="+mj-ea"/>
                <a:cs typeface="+mj-cs"/>
              </a:rPr>
            </a:br>
            <a:br>
              <a:rPr lang="en-US" sz="4800" kern="1200" dirty="0">
                <a:solidFill>
                  <a:schemeClr val="bg1"/>
                </a:solidFill>
                <a:latin typeface="+mj-lt"/>
                <a:ea typeface="+mj-ea"/>
                <a:cs typeface="+mj-cs"/>
              </a:rPr>
            </a:br>
            <a:r>
              <a:rPr lang="en-US" sz="4800" kern="1200" dirty="0">
                <a:solidFill>
                  <a:schemeClr val="bg1"/>
                </a:solidFill>
                <a:latin typeface="+mj-lt"/>
                <a:ea typeface="+mj-ea"/>
                <a:cs typeface="+mj-cs"/>
              </a:rPr>
              <a:t>&amp;</a:t>
            </a:r>
            <a:br>
              <a:rPr lang="en-US" sz="4800" kern="1200" dirty="0">
                <a:solidFill>
                  <a:schemeClr val="bg1"/>
                </a:solidFill>
                <a:latin typeface="+mj-lt"/>
                <a:ea typeface="+mj-ea"/>
                <a:cs typeface="+mj-cs"/>
              </a:rPr>
            </a:br>
            <a:br>
              <a:rPr lang="en-US" sz="4800" kern="1200" dirty="0">
                <a:solidFill>
                  <a:schemeClr val="bg1"/>
                </a:solidFill>
                <a:latin typeface="+mj-lt"/>
                <a:ea typeface="+mj-ea"/>
                <a:cs typeface="+mj-cs"/>
              </a:rPr>
            </a:br>
            <a:r>
              <a:rPr lang="en-US" sz="4800" kern="1200" dirty="0">
                <a:solidFill>
                  <a:schemeClr val="bg1"/>
                </a:solidFill>
                <a:latin typeface="+mj-lt"/>
                <a:ea typeface="+mj-ea"/>
                <a:cs typeface="+mj-cs"/>
              </a:rPr>
              <a:t> THANK YOU!</a:t>
            </a:r>
            <a:br>
              <a:rPr lang="en-US" sz="4800" kern="1200" dirty="0">
                <a:solidFill>
                  <a:schemeClr val="bg1"/>
                </a:solidFill>
                <a:latin typeface="+mj-lt"/>
                <a:ea typeface="+mj-ea"/>
                <a:cs typeface="+mj-cs"/>
              </a:rPr>
            </a:br>
            <a:br>
              <a:rPr lang="en-US" sz="4800" kern="1200" dirty="0">
                <a:solidFill>
                  <a:schemeClr val="bg1"/>
                </a:solidFill>
                <a:latin typeface="+mj-lt"/>
                <a:ea typeface="+mj-ea"/>
                <a:cs typeface="+mj-cs"/>
              </a:rPr>
            </a:br>
            <a:r>
              <a:rPr lang="en-US" sz="3600" kern="1200" dirty="0" err="1">
                <a:solidFill>
                  <a:schemeClr val="bg1"/>
                </a:solidFill>
                <a:latin typeface="+mj-lt"/>
                <a:ea typeface="+mj-ea"/>
                <a:cs typeface="+mj-cs"/>
              </a:rPr>
              <a:t>amariem@uoregon.edu</a:t>
            </a:r>
            <a:r>
              <a:rPr lang="en-US" sz="3600" kern="1200" dirty="0">
                <a:solidFill>
                  <a:schemeClr val="bg1"/>
                </a:solidFill>
                <a:latin typeface="+mj-lt"/>
                <a:ea typeface="+mj-ea"/>
                <a:cs typeface="+mj-cs"/>
              </a:rPr>
              <a:t> </a:t>
            </a:r>
          </a:p>
        </p:txBody>
      </p:sp>
      <p:sp>
        <p:nvSpPr>
          <p:cNvPr id="15" name="Freeform: Shape 14">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Help">
            <a:extLst>
              <a:ext uri="{FF2B5EF4-FFF2-40B4-BE49-F238E27FC236}">
                <a16:creationId xmlns:a16="http://schemas.microsoft.com/office/drawing/2014/main" id="{A615BAD7-3112-4E78-B62F-621103284E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10424" y="1845770"/>
            <a:ext cx="4333875" cy="4333875"/>
          </a:xfrm>
          <a:prstGeom prst="rect">
            <a:avLst/>
          </a:prstGeom>
        </p:spPr>
      </p:pic>
    </p:spTree>
    <p:extLst>
      <p:ext uri="{BB962C8B-B14F-4D97-AF65-F5344CB8AC3E}">
        <p14:creationId xmlns:p14="http://schemas.microsoft.com/office/powerpoint/2010/main" val="89420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403" y="646398"/>
            <a:ext cx="4560584" cy="1128068"/>
          </a:xfrm>
        </p:spPr>
        <p:txBody>
          <a:bodyPr vert="horz" lIns="91440" tIns="45720" rIns="91440" bIns="45720" rtlCol="0" anchor="ctr">
            <a:normAutofit/>
          </a:bodyPr>
          <a:lstStyle/>
          <a:p>
            <a:r>
              <a:rPr lang="en-US" sz="4000" dirty="0"/>
              <a:t>Family Check-Up</a:t>
            </a:r>
          </a:p>
        </p:txBody>
      </p:sp>
      <p:grpSp>
        <p:nvGrpSpPr>
          <p:cNvPr id="38" name="Group 3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9" name="Rectangle 3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615B2D5-6079-4872-AEE3-695274A86ADA}"/>
              </a:ext>
            </a:extLst>
          </p:cNvPr>
          <p:cNvSpPr>
            <a:spLocks noGrp="1"/>
          </p:cNvSpPr>
          <p:nvPr>
            <p:ph sz="half" idx="1"/>
          </p:nvPr>
        </p:nvSpPr>
        <p:spPr>
          <a:xfrm>
            <a:off x="371362" y="2750207"/>
            <a:ext cx="5022470" cy="3979585"/>
          </a:xfrm>
        </p:spPr>
        <p:txBody>
          <a:bodyPr vert="horz" lIns="91440" tIns="45720" rIns="91440" bIns="45720" rtlCol="0" anchor="ctr">
            <a:noAutofit/>
          </a:bodyPr>
          <a:lstStyle/>
          <a:p>
            <a:pPr marL="282575" indent="-282575">
              <a:spcBef>
                <a:spcPts val="600"/>
              </a:spcBef>
              <a:spcAft>
                <a:spcPts val="600"/>
              </a:spcAft>
              <a:buClr>
                <a:schemeClr val="accent2">
                  <a:lumMod val="75000"/>
                </a:schemeClr>
              </a:buClr>
            </a:pPr>
            <a:r>
              <a:rPr lang="en-US" sz="2400" dirty="0"/>
              <a:t>Brief, family-centered, strengths-based </a:t>
            </a:r>
          </a:p>
          <a:p>
            <a:pPr marL="282575" indent="-282575">
              <a:spcBef>
                <a:spcPts val="600"/>
              </a:spcBef>
              <a:spcAft>
                <a:spcPts val="600"/>
              </a:spcAft>
              <a:buClr>
                <a:schemeClr val="accent2">
                  <a:lumMod val="75000"/>
                </a:schemeClr>
              </a:buClr>
            </a:pPr>
            <a:r>
              <a:rPr lang="en-US" sz="2400" dirty="0"/>
              <a:t>Combines assessment with motivational interviewing to engage families and bridge to other services</a:t>
            </a:r>
          </a:p>
          <a:p>
            <a:pPr marL="282575" indent="-282575">
              <a:spcBef>
                <a:spcPts val="600"/>
              </a:spcBef>
              <a:spcAft>
                <a:spcPts val="600"/>
              </a:spcAft>
              <a:buClr>
                <a:schemeClr val="accent2">
                  <a:lumMod val="75000"/>
                </a:schemeClr>
              </a:buClr>
            </a:pPr>
            <a:r>
              <a:rPr lang="en-US" altLang="en-US" sz="2400" dirty="0"/>
              <a:t>Tailored to the strengths and needs of individual families</a:t>
            </a:r>
          </a:p>
          <a:p>
            <a:pPr marL="457200">
              <a:spcBef>
                <a:spcPts val="600"/>
              </a:spcBef>
              <a:spcAft>
                <a:spcPts val="600"/>
              </a:spcAft>
              <a:buClr>
                <a:schemeClr val="accent2">
                  <a:lumMod val="75000"/>
                </a:schemeClr>
              </a:buClr>
            </a:pPr>
            <a:endParaRPr lang="en-US" altLang="en-US" sz="2000" dirty="0"/>
          </a:p>
          <a:p>
            <a:endParaRPr lang="en-US" sz="2000" dirty="0"/>
          </a:p>
        </p:txBody>
      </p:sp>
      <p:sp>
        <p:nvSpPr>
          <p:cNvPr id="44" name="Rectangle 4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sitting at a table&#10;&#10;Description automatically generated">
            <a:extLst>
              <a:ext uri="{FF2B5EF4-FFF2-40B4-BE49-F238E27FC236}">
                <a16:creationId xmlns:a16="http://schemas.microsoft.com/office/drawing/2014/main" id="{D9E4A83C-D5C2-473C-98F6-0E4BA71A173D}"/>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237" r="35738" b="2"/>
          <a:stretch/>
        </p:blipFill>
        <p:spPr>
          <a:xfrm>
            <a:off x="5977788" y="799352"/>
            <a:ext cx="5425410" cy="5259296"/>
          </a:xfrm>
          <a:prstGeom prst="rect">
            <a:avLst/>
          </a:prstGeom>
        </p:spPr>
      </p:pic>
      <p:sp>
        <p:nvSpPr>
          <p:cNvPr id="9" name="TextBox 8">
            <a:extLst>
              <a:ext uri="{FF2B5EF4-FFF2-40B4-BE49-F238E27FC236}">
                <a16:creationId xmlns:a16="http://schemas.microsoft.com/office/drawing/2014/main" id="{45DB8163-AE55-4E84-95FD-E5AE2D3FB002}"/>
              </a:ext>
            </a:extLst>
          </p:cNvPr>
          <p:cNvSpPr txBox="1"/>
          <p:nvPr/>
        </p:nvSpPr>
        <p:spPr>
          <a:xfrm>
            <a:off x="7565994" y="5858593"/>
            <a:ext cx="3837204" cy="276999"/>
          </a:xfrm>
          <a:prstGeom prst="rect">
            <a:avLst/>
          </a:prstGeom>
          <a:noFill/>
        </p:spPr>
        <p:txBody>
          <a:bodyPr wrap="none" rtlCol="0">
            <a:spAutoFit/>
          </a:bodyPr>
          <a:lstStyle/>
          <a:p>
            <a:pPr algn="r">
              <a:spcAft>
                <a:spcPts val="600"/>
              </a:spcAft>
            </a:pPr>
            <a:r>
              <a:rPr lang="en-US" sz="1200">
                <a:solidFill>
                  <a:srgbClr val="FFFFFF"/>
                </a:solidFill>
                <a:hlinkClick r:id="rId4" tooltip="https://vghosal.blogspot.com/2017/12/is-your-child-safe-in-school.html">
                  <a:extLst>
                    <a:ext uri="{A12FA001-AC4F-418D-AE19-62706E023703}">
                      <ahyp:hlinkClr xmlns:ahyp="http://schemas.microsoft.com/office/drawing/2018/hyperlinkcolor" val="tx"/>
                    </a:ext>
                  </a:extLst>
                </a:hlinkClick>
              </a:rPr>
              <a:t>This Photo</a:t>
            </a:r>
            <a:r>
              <a:rPr lang="en-US" sz="1200">
                <a:solidFill>
                  <a:srgbClr val="FFFFFF"/>
                </a:solidFill>
              </a:rPr>
              <a:t> by Unknown Author is licensed under </a:t>
            </a:r>
            <a:r>
              <a:rPr lang="en-US" sz="12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1200">
              <a:solidFill>
                <a:srgbClr val="FFFFFF"/>
              </a:solidFill>
            </a:endParaRPr>
          </a:p>
        </p:txBody>
      </p:sp>
    </p:spTree>
    <p:extLst>
      <p:ext uri="{BB962C8B-B14F-4D97-AF65-F5344CB8AC3E}">
        <p14:creationId xmlns:p14="http://schemas.microsoft.com/office/powerpoint/2010/main" val="4042111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F427E-A119-48DF-8108-FD9A90630432}"/>
              </a:ext>
            </a:extLst>
          </p:cNvPr>
          <p:cNvSpPr>
            <a:spLocks noGrp="1"/>
          </p:cNvSpPr>
          <p:nvPr>
            <p:ph type="title"/>
          </p:nvPr>
        </p:nvSpPr>
        <p:spPr>
          <a:xfrm>
            <a:off x="0" y="0"/>
            <a:ext cx="2931320" cy="6858000"/>
          </a:xfrm>
          <a:solidFill>
            <a:schemeClr val="accent1"/>
          </a:solidFill>
        </p:spPr>
        <p:txBody>
          <a:bodyPr anchor="t">
            <a:normAutofit/>
          </a:bodyPr>
          <a:lstStyle/>
          <a:p>
            <a:br>
              <a:rPr lang="en-US" sz="3700" dirty="0">
                <a:solidFill>
                  <a:schemeClr val="bg1"/>
                </a:solidFill>
              </a:rPr>
            </a:br>
            <a:br>
              <a:rPr lang="en-US" sz="3700" dirty="0">
                <a:solidFill>
                  <a:schemeClr val="bg1"/>
                </a:solidFill>
              </a:rPr>
            </a:br>
            <a:r>
              <a:rPr lang="en-US" sz="3700" dirty="0">
                <a:solidFill>
                  <a:schemeClr val="bg1"/>
                </a:solidFill>
              </a:rPr>
              <a:t>   </a:t>
            </a:r>
            <a:br>
              <a:rPr lang="en-US" sz="3700" dirty="0">
                <a:solidFill>
                  <a:schemeClr val="bg1"/>
                </a:solidFill>
              </a:rPr>
            </a:br>
            <a:br>
              <a:rPr lang="en-US" sz="3700" dirty="0">
                <a:solidFill>
                  <a:schemeClr val="bg1"/>
                </a:solidFill>
              </a:rPr>
            </a:br>
            <a:br>
              <a:rPr lang="en-US" sz="3700" dirty="0">
                <a:solidFill>
                  <a:schemeClr val="bg1"/>
                </a:solidFill>
              </a:rPr>
            </a:br>
            <a:br>
              <a:rPr lang="en-US" sz="3700" dirty="0">
                <a:solidFill>
                  <a:schemeClr val="bg1"/>
                </a:solidFill>
              </a:rPr>
            </a:br>
            <a:r>
              <a:rPr lang="en-US" sz="3700" dirty="0">
                <a:solidFill>
                  <a:schemeClr val="bg1"/>
                </a:solidFill>
              </a:rPr>
              <a:t>  Evaluations</a:t>
            </a:r>
          </a:p>
        </p:txBody>
      </p:sp>
      <p:graphicFrame>
        <p:nvGraphicFramePr>
          <p:cNvPr id="5" name="Content Placeholder 2">
            <a:extLst>
              <a:ext uri="{FF2B5EF4-FFF2-40B4-BE49-F238E27FC236}">
                <a16:creationId xmlns:a16="http://schemas.microsoft.com/office/drawing/2014/main" id="{188F02AC-6CAB-4237-ADA2-02E83999C7F2}"/>
              </a:ext>
            </a:extLst>
          </p:cNvPr>
          <p:cNvGraphicFramePr>
            <a:graphicFrameLocks noGrp="1"/>
          </p:cNvGraphicFramePr>
          <p:nvPr>
            <p:ph idx="1"/>
          </p:nvPr>
        </p:nvGraphicFramePr>
        <p:xfrm>
          <a:off x="3876224" y="133350"/>
          <a:ext cx="7739908" cy="6591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321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5">
            <a:extLst>
              <a:ext uri="{FF2B5EF4-FFF2-40B4-BE49-F238E27FC236}">
                <a16:creationId xmlns:a16="http://schemas.microsoft.com/office/drawing/2014/main" id="{CB85CE1E-3E6D-4354-B4BE-13D32B5FA399}"/>
              </a:ext>
            </a:extLst>
          </p:cNvPr>
          <p:cNvGraphicFramePr>
            <a:graphicFrameLocks/>
          </p:cNvGraphicFramePr>
          <p:nvPr>
            <p:extLst>
              <p:ext uri="{D42A27DB-BD31-4B8C-83A1-F6EECF244321}">
                <p14:modId xmlns:p14="http://schemas.microsoft.com/office/powerpoint/2010/main" val="3978333200"/>
              </p:ext>
            </p:extLst>
          </p:nvPr>
        </p:nvGraphicFramePr>
        <p:xfrm>
          <a:off x="373673" y="765345"/>
          <a:ext cx="109728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E237359B-3103-4590-BB59-E897A5FA4698}"/>
              </a:ext>
            </a:extLst>
          </p:cNvPr>
          <p:cNvSpPr>
            <a:spLocks noGrp="1"/>
          </p:cNvSpPr>
          <p:nvPr>
            <p:ph type="title"/>
          </p:nvPr>
        </p:nvSpPr>
        <p:spPr>
          <a:xfrm>
            <a:off x="838200" y="365125"/>
            <a:ext cx="10515600" cy="1325563"/>
          </a:xfrm>
        </p:spPr>
        <p:txBody>
          <a:bodyPr/>
          <a:lstStyle/>
          <a:p>
            <a:r>
              <a:rPr lang="en-US" dirty="0"/>
              <a:t>Theory of Change</a:t>
            </a:r>
          </a:p>
        </p:txBody>
      </p:sp>
    </p:spTree>
    <p:extLst>
      <p:ext uri="{BB962C8B-B14F-4D97-AF65-F5344CB8AC3E}">
        <p14:creationId xmlns:p14="http://schemas.microsoft.com/office/powerpoint/2010/main" val="399143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0FB21-6373-4238-B085-7D0821C5319D}"/>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Impact: </a:t>
            </a:r>
            <a:br>
              <a:rPr lang="en-US" sz="3700"/>
            </a:br>
            <a:r>
              <a:rPr lang="en-US" sz="3700"/>
              <a:t>Early Childhood</a:t>
            </a:r>
            <a:endParaRPr lang="en-US" sz="3700" dirty="0"/>
          </a:p>
        </p:txBody>
      </p:sp>
      <p:grpSp>
        <p:nvGrpSpPr>
          <p:cNvPr id="71" name="Group 7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2" name="Rectangle 7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90719" y="2330505"/>
            <a:ext cx="4559425" cy="3979585"/>
          </a:xfrm>
        </p:spPr>
        <p:txBody>
          <a:bodyPr vert="horz" lIns="91440" tIns="45720" rIns="91440" bIns="45720" rtlCol="0" anchor="ctr">
            <a:normAutofit/>
          </a:bodyPr>
          <a:lstStyle/>
          <a:p>
            <a:r>
              <a:rPr lang="en-US" sz="2000"/>
              <a:t>Fewer behavioral and emotional problems at school and home</a:t>
            </a:r>
          </a:p>
          <a:p>
            <a:r>
              <a:rPr lang="en-US" sz="2000"/>
              <a:t>Improved ability to regulate emotions </a:t>
            </a:r>
          </a:p>
          <a:p>
            <a:r>
              <a:rPr lang="en-US" sz="2000"/>
              <a:t>Improved academic performance</a:t>
            </a:r>
          </a:p>
          <a:p>
            <a:r>
              <a:rPr lang="en-US" sz="2000"/>
              <a:t>Increased school readiness</a:t>
            </a:r>
          </a:p>
          <a:p>
            <a:r>
              <a:rPr lang="en-US" sz="2000"/>
              <a:t>Improved health outcomes</a:t>
            </a:r>
          </a:p>
          <a:p>
            <a:r>
              <a:rPr lang="en-US" sz="2000"/>
              <a:t>Reduced risk for child abuse neglect</a:t>
            </a:r>
          </a:p>
          <a:p>
            <a:endParaRPr lang="en-US" sz="2000"/>
          </a:p>
          <a:p>
            <a:endParaRPr lang="en-US" sz="2000" dirty="0"/>
          </a:p>
        </p:txBody>
      </p:sp>
      <p:sp>
        <p:nvSpPr>
          <p:cNvPr id="77" name="Rectangle 7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erson posing for a picture&#10;&#10;Description automatically generated">
            <a:extLst>
              <a:ext uri="{FF2B5EF4-FFF2-40B4-BE49-F238E27FC236}">
                <a16:creationId xmlns:a16="http://schemas.microsoft.com/office/drawing/2014/main" id="{364D006E-86E5-429E-8125-AFD8A46352A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277" r="10643" b="-1"/>
          <a:stretch/>
        </p:blipFill>
        <p:spPr>
          <a:xfrm>
            <a:off x="5977788" y="799352"/>
            <a:ext cx="5425410" cy="5259296"/>
          </a:xfrm>
          <a:prstGeom prst="rect">
            <a:avLst/>
          </a:prstGeom>
        </p:spPr>
      </p:pic>
      <p:sp>
        <p:nvSpPr>
          <p:cNvPr id="12" name="TextBox 11">
            <a:extLst>
              <a:ext uri="{FF2B5EF4-FFF2-40B4-BE49-F238E27FC236}">
                <a16:creationId xmlns:a16="http://schemas.microsoft.com/office/drawing/2014/main" id="{EE226808-933A-4415-88AF-DE916F624A32}"/>
              </a:ext>
            </a:extLst>
          </p:cNvPr>
          <p:cNvSpPr txBox="1"/>
          <p:nvPr/>
        </p:nvSpPr>
        <p:spPr>
          <a:xfrm>
            <a:off x="6717593" y="6344147"/>
            <a:ext cx="3815212" cy="276999"/>
          </a:xfrm>
          <a:prstGeom prst="rect">
            <a:avLst/>
          </a:prstGeom>
          <a:noFill/>
        </p:spPr>
        <p:txBody>
          <a:bodyPr wrap="none" rtlCol="0">
            <a:spAutoFit/>
          </a:bodyPr>
          <a:lstStyle/>
          <a:p>
            <a:pPr algn="r">
              <a:spcAft>
                <a:spcPts val="600"/>
              </a:spcAft>
            </a:pPr>
            <a:r>
              <a:rPr lang="en-US" sz="1200">
                <a:hlinkClick r:id="rId4" tooltip="https://ministry-to-children.com/5-small-group-activities-for-children/">
                  <a:extLst>
                    <a:ext uri="{A12FA001-AC4F-418D-AE19-62706E023703}">
                      <ahyp:hlinkClr xmlns:ahyp="http://schemas.microsoft.com/office/drawing/2018/hyperlinkcolor" val="tx"/>
                    </a:ext>
                  </a:extLst>
                </a:hlinkClick>
              </a:rPr>
              <a:t>This Photo</a:t>
            </a:r>
            <a:r>
              <a:rPr lang="en-US" sz="1200"/>
              <a:t> by Unknown Author is licensed under </a:t>
            </a:r>
            <a:r>
              <a:rPr lang="en-US" sz="1200">
                <a:hlinkClick r:id="rId5" tooltip="https://creativecommons.org/licenses/by-sa/3.0/">
                  <a:extLst>
                    <a:ext uri="{A12FA001-AC4F-418D-AE19-62706E023703}">
                      <ahyp:hlinkClr xmlns:ahyp="http://schemas.microsoft.com/office/drawing/2018/hyperlinkcolor" val="tx"/>
                    </a:ext>
                  </a:extLst>
                </a:hlinkClick>
              </a:rPr>
              <a:t>CC BY-SA</a:t>
            </a:r>
            <a:endParaRPr lang="en-US" sz="1200" dirty="0"/>
          </a:p>
        </p:txBody>
      </p:sp>
      <p:pic>
        <p:nvPicPr>
          <p:cNvPr id="13" name="Picture 12">
            <a:extLst>
              <a:ext uri="{FF2B5EF4-FFF2-40B4-BE49-F238E27FC236}">
                <a16:creationId xmlns:a16="http://schemas.microsoft.com/office/drawing/2014/main" id="{25B304F0-002A-455D-862F-2E3C65F84885}"/>
              </a:ext>
            </a:extLst>
          </p:cNvPr>
          <p:cNvPicPr>
            <a:picLocks noChangeAspect="1"/>
          </p:cNvPicPr>
          <p:nvPr/>
        </p:nvPicPr>
        <p:blipFill>
          <a:blip r:embed="rId6"/>
          <a:stretch>
            <a:fillRect/>
          </a:stretch>
        </p:blipFill>
        <p:spPr>
          <a:xfrm>
            <a:off x="56109" y="5389618"/>
            <a:ext cx="1099319" cy="1338060"/>
          </a:xfrm>
          <a:prstGeom prst="rect">
            <a:avLst/>
          </a:prstGeom>
        </p:spPr>
      </p:pic>
    </p:spTree>
    <p:extLst>
      <p:ext uri="{BB962C8B-B14F-4D97-AF65-F5344CB8AC3E}">
        <p14:creationId xmlns:p14="http://schemas.microsoft.com/office/powerpoint/2010/main" val="2625502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FB21-6373-4238-B085-7D0821C5319D}"/>
              </a:ext>
            </a:extLst>
          </p:cNvPr>
          <p:cNvSpPr>
            <a:spLocks noGrp="1"/>
          </p:cNvSpPr>
          <p:nvPr>
            <p:ph type="title"/>
          </p:nvPr>
        </p:nvSpPr>
        <p:spPr>
          <a:xfrm>
            <a:off x="881189" y="795409"/>
            <a:ext cx="4560584" cy="1128068"/>
          </a:xfrm>
        </p:spPr>
        <p:txBody>
          <a:bodyPr vert="horz" lIns="91440" tIns="45720" rIns="91440" bIns="45720" rtlCol="0" anchor="ctr">
            <a:normAutofit/>
          </a:bodyPr>
          <a:lstStyle/>
          <a:p>
            <a:r>
              <a:rPr lang="en-US" sz="3700" dirty="0"/>
              <a:t>Impact: </a:t>
            </a:r>
            <a:br>
              <a:rPr lang="en-US" sz="3700" dirty="0"/>
            </a:br>
            <a:r>
              <a:rPr lang="en-US" sz="3700" dirty="0"/>
              <a:t>Adolescence </a:t>
            </a:r>
          </a:p>
        </p:txBody>
      </p:sp>
      <p:sp>
        <p:nvSpPr>
          <p:cNvPr id="3" name="Content Placeholder 2"/>
          <p:cNvSpPr>
            <a:spLocks noGrp="1"/>
          </p:cNvSpPr>
          <p:nvPr>
            <p:ph sz="half" idx="1"/>
          </p:nvPr>
        </p:nvSpPr>
        <p:spPr>
          <a:xfrm>
            <a:off x="590719" y="2330505"/>
            <a:ext cx="4559425" cy="3979585"/>
          </a:xfrm>
        </p:spPr>
        <p:txBody>
          <a:bodyPr vert="horz" lIns="91440" tIns="45720" rIns="91440" bIns="45720" rtlCol="0" anchor="ctr">
            <a:normAutofit/>
          </a:bodyPr>
          <a:lstStyle/>
          <a:p>
            <a:r>
              <a:rPr lang="en-US" sz="2000" dirty="0"/>
              <a:t>Decreased substance use/abuse</a:t>
            </a:r>
          </a:p>
          <a:p>
            <a:r>
              <a:rPr lang="en-US" sz="2000" dirty="0"/>
              <a:t>Decreases delinquency, arrests</a:t>
            </a:r>
          </a:p>
          <a:p>
            <a:r>
              <a:rPr lang="en-US" sz="2000" dirty="0"/>
              <a:t>Improved grades and attendance</a:t>
            </a:r>
          </a:p>
          <a:p>
            <a:r>
              <a:rPr lang="en-US" sz="2000" dirty="0"/>
              <a:t>Decreased depression and risk for suicidality </a:t>
            </a:r>
          </a:p>
          <a:p>
            <a:endParaRPr lang="en-US" sz="2000" dirty="0"/>
          </a:p>
          <a:p>
            <a:endParaRPr lang="en-US" sz="2000" dirty="0"/>
          </a:p>
        </p:txBody>
      </p:sp>
      <p:pic>
        <p:nvPicPr>
          <p:cNvPr id="13" name="Picture 12" descr="A group of people looking at a computer&#10;&#10;Description automatically generated">
            <a:extLst>
              <a:ext uri="{FF2B5EF4-FFF2-40B4-BE49-F238E27FC236}">
                <a16:creationId xmlns:a16="http://schemas.microsoft.com/office/drawing/2014/main" id="{02C6DD97-5AAF-4A78-BB2C-44E5F89CD86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700" r="18264" b="2"/>
          <a:stretch/>
        </p:blipFill>
        <p:spPr>
          <a:xfrm>
            <a:off x="5987738" y="1984248"/>
            <a:ext cx="5162894" cy="2919666"/>
          </a:xfrm>
          <a:prstGeom prst="rect">
            <a:avLst/>
          </a:prstGeom>
        </p:spPr>
      </p:pic>
      <p:sp>
        <p:nvSpPr>
          <p:cNvPr id="14" name="TextBox 13">
            <a:extLst>
              <a:ext uri="{FF2B5EF4-FFF2-40B4-BE49-F238E27FC236}">
                <a16:creationId xmlns:a16="http://schemas.microsoft.com/office/drawing/2014/main" id="{4AC2459D-9F8C-416A-A48A-5687A6432E1C}"/>
              </a:ext>
            </a:extLst>
          </p:cNvPr>
          <p:cNvSpPr txBox="1"/>
          <p:nvPr/>
        </p:nvSpPr>
        <p:spPr>
          <a:xfrm>
            <a:off x="6844265" y="5086350"/>
            <a:ext cx="3900440" cy="276999"/>
          </a:xfrm>
          <a:prstGeom prst="rect">
            <a:avLst/>
          </a:prstGeom>
          <a:noFill/>
        </p:spPr>
        <p:txBody>
          <a:bodyPr wrap="square" rtlCol="0">
            <a:spAutoFit/>
          </a:bodyPr>
          <a:lstStyle/>
          <a:p>
            <a:pPr algn="r">
              <a:spcAft>
                <a:spcPts val="600"/>
              </a:spcAft>
            </a:pPr>
            <a:r>
              <a:rPr lang="en-US" sz="1200" dirty="0">
                <a:hlinkClick r:id="rId4" tooltip="http://listheory.prattsils.org/a-tale-of-teens-tweens-and-technology-addiction/">
                  <a:extLst>
                    <a:ext uri="{A12FA001-AC4F-418D-AE19-62706E023703}">
                      <ahyp:hlinkClr xmlns:ahyp="http://schemas.microsoft.com/office/drawing/2018/hyperlinkcolor" val="tx"/>
                    </a:ext>
                  </a:extLst>
                </a:hlinkClick>
              </a:rPr>
              <a:t>This Photo</a:t>
            </a:r>
            <a:r>
              <a:rPr lang="en-US" sz="1200" dirty="0"/>
              <a:t> by Unknown Author is licensed under </a:t>
            </a:r>
            <a:r>
              <a:rPr lang="en-US" sz="1200" dirty="0">
                <a:hlinkClick r:id="rId5" tooltip="https://creativecommons.org/licenses/by-nc/3.0/">
                  <a:extLst>
                    <a:ext uri="{A12FA001-AC4F-418D-AE19-62706E023703}">
                      <ahyp:hlinkClr xmlns:ahyp="http://schemas.microsoft.com/office/drawing/2018/hyperlinkcolor" val="tx"/>
                    </a:ext>
                  </a:extLst>
                </a:hlinkClick>
              </a:rPr>
              <a:t>CC BY-NC</a:t>
            </a:r>
            <a:endParaRPr lang="en-US" sz="1200" dirty="0"/>
          </a:p>
        </p:txBody>
      </p:sp>
      <p:pic>
        <p:nvPicPr>
          <p:cNvPr id="15" name="Picture 14">
            <a:extLst>
              <a:ext uri="{FF2B5EF4-FFF2-40B4-BE49-F238E27FC236}">
                <a16:creationId xmlns:a16="http://schemas.microsoft.com/office/drawing/2014/main" id="{13899ABA-277D-4899-BEA8-8E15C1FD2179}"/>
              </a:ext>
            </a:extLst>
          </p:cNvPr>
          <p:cNvPicPr>
            <a:picLocks noChangeAspect="1"/>
          </p:cNvPicPr>
          <p:nvPr/>
        </p:nvPicPr>
        <p:blipFill>
          <a:blip r:embed="rId6"/>
          <a:stretch>
            <a:fillRect/>
          </a:stretch>
        </p:blipFill>
        <p:spPr>
          <a:xfrm>
            <a:off x="55053" y="5391076"/>
            <a:ext cx="1103402" cy="1343030"/>
          </a:xfrm>
          <a:prstGeom prst="rect">
            <a:avLst/>
          </a:prstGeom>
        </p:spPr>
      </p:pic>
    </p:spTree>
    <p:extLst>
      <p:ext uri="{BB962C8B-B14F-4D97-AF65-F5344CB8AC3E}">
        <p14:creationId xmlns:p14="http://schemas.microsoft.com/office/powerpoint/2010/main" val="183688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0E681C3-380A-4A7F-BC4A-0B99D73182E4}"/>
              </a:ext>
            </a:extLst>
          </p:cNvPr>
          <p:cNvSpPr txBox="1"/>
          <p:nvPr/>
        </p:nvSpPr>
        <p:spPr>
          <a:xfrm>
            <a:off x="5249146" y="-164107"/>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latin typeface="+mj-lt"/>
                <a:ea typeface="+mj-ea"/>
                <a:cs typeface="+mj-cs"/>
              </a:rPr>
              <a:t>Culturally Responsive </a:t>
            </a:r>
          </a:p>
        </p:txBody>
      </p:sp>
      <p:pic>
        <p:nvPicPr>
          <p:cNvPr id="3" name="Picture 2" descr="A picture containing background pattern&#10;&#10;Description automatically generated">
            <a:extLst>
              <a:ext uri="{FF2B5EF4-FFF2-40B4-BE49-F238E27FC236}">
                <a16:creationId xmlns:a16="http://schemas.microsoft.com/office/drawing/2014/main" id="{71C314DC-E310-4890-A98D-3375F25AFD7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0694" r="31284"/>
          <a:stretch/>
        </p:blipFill>
        <p:spPr>
          <a:xfrm>
            <a:off x="20" y="10"/>
            <a:ext cx="4635571" cy="6857990"/>
          </a:xfrm>
          <a:prstGeom prst="rect">
            <a:avLst/>
          </a:prstGeom>
          <a:effectLst/>
        </p:spPr>
      </p:pic>
      <p:cxnSp>
        <p:nvCxnSpPr>
          <p:cNvPr id="44" name="Straight Connector 4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FF5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AEB5101-29EC-44C1-9A09-331EB10A20B7}"/>
              </a:ext>
            </a:extLst>
          </p:cNvPr>
          <p:cNvSpPr txBox="1"/>
          <p:nvPr/>
        </p:nvSpPr>
        <p:spPr>
          <a:xfrm>
            <a:off x="296386" y="6580991"/>
            <a:ext cx="4042838" cy="276999"/>
          </a:xfrm>
          <a:prstGeom prst="rect">
            <a:avLst/>
          </a:prstGeom>
          <a:noFill/>
        </p:spPr>
        <p:txBody>
          <a:bodyPr wrap="none" rtlCol="0">
            <a:spAutoFit/>
          </a:bodyPr>
          <a:lstStyle/>
          <a:p>
            <a:pPr algn="r">
              <a:spcAft>
                <a:spcPts val="600"/>
              </a:spcAft>
            </a:pPr>
            <a:r>
              <a:rPr lang="en-US" sz="1200" dirty="0">
                <a:hlinkClick r:id="rId4" tooltip="https://www.peoplematters.in/article/culture/why-defining-an-organizational-culture-is-a-must-16575">
                  <a:extLst>
                    <a:ext uri="{A12FA001-AC4F-418D-AE19-62706E023703}">
                      <ahyp:hlinkClr xmlns:ahyp="http://schemas.microsoft.com/office/drawing/2018/hyperlinkcolor" val="tx"/>
                    </a:ext>
                  </a:extLst>
                </a:hlinkClick>
              </a:rPr>
              <a:t>This Photo</a:t>
            </a:r>
            <a:r>
              <a:rPr lang="en-US" sz="1200" dirty="0"/>
              <a:t> by Unknown Author is licensed under </a:t>
            </a:r>
            <a:r>
              <a:rPr lang="en-US" sz="1200" dirty="0">
                <a:hlinkClick r:id="rId5" tooltip="https://creativecommons.org/licenses/by-nc-sa/3.0/">
                  <a:extLst>
                    <a:ext uri="{A12FA001-AC4F-418D-AE19-62706E023703}">
                      <ahyp:hlinkClr xmlns:ahyp="http://schemas.microsoft.com/office/drawing/2018/hyperlinkcolor" val="tx"/>
                    </a:ext>
                  </a:extLst>
                </a:hlinkClick>
              </a:rPr>
              <a:t>CC BY-SA-NC</a:t>
            </a:r>
            <a:endParaRPr lang="en-US" sz="1200" dirty="0"/>
          </a:p>
        </p:txBody>
      </p:sp>
      <p:sp>
        <p:nvSpPr>
          <p:cNvPr id="5" name="Subtitle 4">
            <a:extLst>
              <a:ext uri="{FF2B5EF4-FFF2-40B4-BE49-F238E27FC236}">
                <a16:creationId xmlns:a16="http://schemas.microsoft.com/office/drawing/2014/main" id="{26FA5CDC-AC66-4D93-A765-461BFDA0AFC7}"/>
              </a:ext>
            </a:extLst>
          </p:cNvPr>
          <p:cNvSpPr>
            <a:spLocks noGrp="1"/>
          </p:cNvSpPr>
          <p:nvPr>
            <p:ph idx="4294967295"/>
          </p:nvPr>
        </p:nvSpPr>
        <p:spPr>
          <a:xfrm>
            <a:off x="5249148" y="1465604"/>
            <a:ext cx="6586489" cy="4913423"/>
          </a:xfrm>
          <a:solidFill>
            <a:schemeClr val="bg1"/>
          </a:solidFill>
        </p:spPr>
        <p:txBody>
          <a:bodyPr vert="horz" lIns="91440" tIns="45720" rIns="91440" bIns="45720" rtlCol="0">
            <a:noAutofit/>
          </a:bodyPr>
          <a:lstStyle/>
          <a:p>
            <a:pPr>
              <a:spcBef>
                <a:spcPts val="600"/>
              </a:spcBef>
              <a:spcAft>
                <a:spcPts val="200"/>
              </a:spcAft>
              <a:buClr>
                <a:schemeClr val="tx1"/>
              </a:buClr>
              <a:buSzPct val="100000"/>
            </a:pPr>
            <a:r>
              <a:rPr lang="en-US" sz="2400" dirty="0"/>
              <a:t>Collaboration is Key: Equal power balance in the relationship</a:t>
            </a:r>
          </a:p>
          <a:p>
            <a:pPr>
              <a:spcBef>
                <a:spcPts val="600"/>
              </a:spcBef>
              <a:spcAft>
                <a:spcPts val="200"/>
              </a:spcAft>
              <a:buClr>
                <a:schemeClr val="tx1"/>
              </a:buClr>
              <a:buSzPct val="100000"/>
            </a:pPr>
            <a:r>
              <a:rPr lang="en-US" sz="2400" dirty="0"/>
              <a:t>Assessment informed by cultural context</a:t>
            </a:r>
          </a:p>
          <a:p>
            <a:pPr>
              <a:spcBef>
                <a:spcPts val="600"/>
              </a:spcBef>
              <a:spcAft>
                <a:spcPts val="200"/>
              </a:spcAft>
              <a:buClr>
                <a:schemeClr val="tx1"/>
              </a:buClr>
              <a:buSzPct val="100000"/>
            </a:pPr>
            <a:r>
              <a:rPr lang="en-US" sz="2400" dirty="0"/>
              <a:t>Caregiver as expert </a:t>
            </a:r>
          </a:p>
          <a:p>
            <a:pPr lvl="1">
              <a:spcBef>
                <a:spcPts val="600"/>
              </a:spcBef>
              <a:spcAft>
                <a:spcPts val="200"/>
              </a:spcAft>
              <a:buClr>
                <a:schemeClr val="tx1"/>
              </a:buClr>
              <a:buSzPct val="100000"/>
              <a:buFont typeface="Matura MT Script Capitals" panose="03020802060602070202" pitchFamily="66" charset="0"/>
              <a:buChar char="-"/>
            </a:pPr>
            <a:r>
              <a:rPr lang="en-US" dirty="0"/>
              <a:t>Drop assumptions about what we think we know about other’s cultural experiences </a:t>
            </a:r>
          </a:p>
          <a:p>
            <a:pPr marL="400050" lvl="1">
              <a:spcBef>
                <a:spcPts val="600"/>
              </a:spcBef>
              <a:spcAft>
                <a:spcPts val="200"/>
              </a:spcAft>
              <a:buClr>
                <a:schemeClr val="tx1"/>
              </a:buClr>
              <a:buSzPct val="100000"/>
            </a:pPr>
            <a:r>
              <a:rPr lang="en-US" dirty="0"/>
              <a:t>Evidence that intervention effects are consistent across White, Black, and Latinx families</a:t>
            </a:r>
          </a:p>
          <a:p>
            <a:pPr marL="114300" lvl="1">
              <a:spcBef>
                <a:spcPts val="600"/>
              </a:spcBef>
              <a:spcAft>
                <a:spcPts val="200"/>
              </a:spcAft>
              <a:buClr>
                <a:schemeClr val="tx1"/>
              </a:buClr>
              <a:buSzPct val="100000"/>
            </a:pPr>
            <a:endParaRPr lang="en-US" sz="1900" dirty="0"/>
          </a:p>
        </p:txBody>
      </p:sp>
    </p:spTree>
    <p:extLst>
      <p:ext uri="{BB962C8B-B14F-4D97-AF65-F5344CB8AC3E}">
        <p14:creationId xmlns:p14="http://schemas.microsoft.com/office/powerpoint/2010/main" val="1301140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FC096-6F05-4EA5-8816-7635B08DBCCE}"/>
              </a:ext>
            </a:extLst>
          </p:cNvPr>
          <p:cNvSpPr>
            <a:spLocks noGrp="1"/>
          </p:cNvSpPr>
          <p:nvPr>
            <p:ph type="title"/>
          </p:nvPr>
        </p:nvSpPr>
        <p:spPr>
          <a:xfrm>
            <a:off x="5214579" y="463954"/>
            <a:ext cx="6422849" cy="1676603"/>
          </a:xfrm>
        </p:spPr>
        <p:txBody>
          <a:bodyPr>
            <a:normAutofit/>
          </a:bodyPr>
          <a:lstStyle/>
          <a:p>
            <a:r>
              <a:rPr lang="es-MX" dirty="0" err="1"/>
              <a:t>Recognition</a:t>
            </a:r>
            <a:endParaRPr lang="es-MX" dirty="0"/>
          </a:p>
        </p:txBody>
      </p:sp>
      <p:sp>
        <p:nvSpPr>
          <p:cNvPr id="61" name="Rectangle 36">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5A463BD-62E0-471E-9B39-4158B30C2C7A}"/>
              </a:ext>
            </a:extLst>
          </p:cNvPr>
          <p:cNvPicPr>
            <a:picLocks noChangeAspect="1"/>
          </p:cNvPicPr>
          <p:nvPr/>
        </p:nvPicPr>
        <p:blipFill>
          <a:blip r:embed="rId3"/>
          <a:stretch>
            <a:fillRect/>
          </a:stretch>
        </p:blipFill>
        <p:spPr>
          <a:xfrm>
            <a:off x="989964" y="1556657"/>
            <a:ext cx="2549363" cy="3103012"/>
          </a:xfrm>
          <a:prstGeom prst="rect">
            <a:avLst/>
          </a:prstGeom>
          <a:effectLst/>
        </p:spPr>
      </p:pic>
      <p:sp>
        <p:nvSpPr>
          <p:cNvPr id="3" name="Content Placeholder 2">
            <a:extLst>
              <a:ext uri="{FF2B5EF4-FFF2-40B4-BE49-F238E27FC236}">
                <a16:creationId xmlns:a16="http://schemas.microsoft.com/office/drawing/2014/main" id="{D9C7F737-83C2-4987-BEF9-0C43F3A0638E}"/>
              </a:ext>
            </a:extLst>
          </p:cNvPr>
          <p:cNvSpPr>
            <a:spLocks noGrp="1"/>
          </p:cNvSpPr>
          <p:nvPr>
            <p:ph idx="1"/>
          </p:nvPr>
        </p:nvSpPr>
        <p:spPr>
          <a:xfrm>
            <a:off x="5214580" y="2200275"/>
            <a:ext cx="6422848" cy="3785419"/>
          </a:xfrm>
        </p:spPr>
        <p:txBody>
          <a:bodyPr>
            <a:normAutofit lnSpcReduction="10000"/>
          </a:bodyPr>
          <a:lstStyle/>
          <a:p>
            <a:pPr marL="0" marR="0" indent="0">
              <a:spcBef>
                <a:spcPts val="0"/>
              </a:spcBef>
              <a:spcAft>
                <a:spcPts val="600"/>
              </a:spcAft>
              <a:buNone/>
            </a:pPr>
            <a:r>
              <a:rPr lang="en-US" sz="2000" dirty="0">
                <a:effectLst/>
                <a:latin typeface="Arial" panose="020B0604020202020204" pitchFamily="34" charset="0"/>
                <a:ea typeface="Calibri" panose="020F0502020204030204" pitchFamily="34" charset="0"/>
                <a:cs typeface="Times New Roman" panose="02020603050405020304" pitchFamily="18" charset="0"/>
              </a:rPr>
              <a:t>Maternal Infant and Early Childhood Home Visiting Program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MIECHV</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p>
          <a:p>
            <a:pPr marL="0" marR="0" indent="0">
              <a:spcBef>
                <a:spcPts val="0"/>
              </a:spcBef>
              <a:spcAft>
                <a:spcPts val="600"/>
              </a:spcAft>
              <a:buNone/>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2000" dirty="0">
                <a:effectLst/>
                <a:latin typeface="Arial" panose="020B0604020202020204" pitchFamily="34" charset="0"/>
                <a:ea typeface="Calibri" panose="020F0502020204030204" pitchFamily="34" charset="0"/>
                <a:cs typeface="Times New Roman" panose="02020603050405020304" pitchFamily="18" charset="0"/>
              </a:rPr>
              <a:t>Title IV-E Prevention Services Clearinghouse </a:t>
            </a:r>
          </a:p>
          <a:p>
            <a:pPr marL="0" marR="0" indent="0">
              <a:spcBef>
                <a:spcPts val="0"/>
              </a:spcBef>
              <a:spcAft>
                <a:spcPts val="600"/>
              </a:spcAft>
              <a:buNone/>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2000" dirty="0">
                <a:effectLst/>
                <a:latin typeface="Arial" panose="020B0604020202020204" pitchFamily="34" charset="0"/>
                <a:ea typeface="Calibri" panose="020F0502020204030204" pitchFamily="34" charset="0"/>
                <a:cs typeface="Times New Roman" panose="02020603050405020304" pitchFamily="18" charset="0"/>
              </a:rPr>
              <a:t>California Evidence Based Clearinghouse</a:t>
            </a:r>
          </a:p>
          <a:p>
            <a:pPr marL="0" marR="0" indent="0">
              <a:spcBef>
                <a:spcPts val="0"/>
              </a:spcBef>
              <a:spcAft>
                <a:spcPts val="600"/>
              </a:spcAft>
              <a:buNone/>
            </a:pPr>
            <a:r>
              <a:rPr lang="en-US" sz="2000" dirty="0">
                <a:latin typeface="Arial" panose="020B0604020202020204" pitchFamily="34" charset="0"/>
                <a:cs typeface="Times New Roman" panose="02020603050405020304" pitchFamily="18" charset="0"/>
              </a:rPr>
              <a:t>Blueprints</a:t>
            </a:r>
          </a:p>
          <a:p>
            <a:pPr marL="0" marR="0" indent="0">
              <a:spcBef>
                <a:spcPts val="0"/>
              </a:spcBef>
              <a:spcAft>
                <a:spcPts val="600"/>
              </a:spcAft>
              <a:buNone/>
            </a:pPr>
            <a:endParaRPr lang="en-US" sz="2000" dirty="0">
              <a:latin typeface="Arial" panose="020B0604020202020204" pitchFamily="34" charset="0"/>
              <a:cs typeface="Times New Roman" panose="02020603050405020304" pitchFamily="18" charset="0"/>
            </a:endParaRPr>
          </a:p>
          <a:p>
            <a:pPr marL="0" marR="0" indent="0">
              <a:spcBef>
                <a:spcPts val="0"/>
              </a:spcBef>
              <a:spcAft>
                <a:spcPts val="600"/>
              </a:spcAft>
              <a:buNone/>
            </a:pPr>
            <a:r>
              <a:rPr lang="en-US" sz="2000" dirty="0">
                <a:latin typeface="Arial" panose="020B0604020202020204" pitchFamily="34" charset="0"/>
                <a:cs typeface="Times New Roman" panose="02020603050405020304" pitchFamily="18" charset="0"/>
              </a:rPr>
              <a:t>Early Intervention Foundation (UK and Scotland)</a:t>
            </a:r>
          </a:p>
          <a:p>
            <a:pPr marL="0" marR="0" indent="0">
              <a:spcBef>
                <a:spcPts val="0"/>
              </a:spcBef>
              <a:spcAft>
                <a:spcPts val="600"/>
              </a:spcAft>
              <a:buNone/>
            </a:pPr>
            <a:endParaRPr lang="en-US" sz="2000" dirty="0">
              <a:latin typeface="Arial" panose="020B0604020202020204" pitchFamily="34" charset="0"/>
              <a:cs typeface="Times New Roman" panose="02020603050405020304" pitchFamily="18" charset="0"/>
            </a:endParaRPr>
          </a:p>
          <a:p>
            <a:pPr marL="0" marR="0" indent="0">
              <a:spcBef>
                <a:spcPts val="0"/>
              </a:spcBef>
              <a:spcAft>
                <a:spcPts val="600"/>
              </a:spcAft>
              <a:buNone/>
            </a:pPr>
            <a:r>
              <a:rPr lang="en-US" sz="2000" dirty="0">
                <a:latin typeface="Arial" panose="020B0604020202020204" pitchFamily="34" charset="0"/>
                <a:cs typeface="Times New Roman" panose="02020603050405020304" pitchFamily="18" charset="0"/>
              </a:rPr>
              <a:t>Blueprints for Healthy Development</a:t>
            </a:r>
            <a:endParaRPr lang="es-MX" sz="2000" dirty="0"/>
          </a:p>
        </p:txBody>
      </p:sp>
    </p:spTree>
    <p:extLst>
      <p:ext uri="{BB962C8B-B14F-4D97-AF65-F5344CB8AC3E}">
        <p14:creationId xmlns:p14="http://schemas.microsoft.com/office/powerpoint/2010/main" val="319001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889397" y="643466"/>
            <a:ext cx="10413205" cy="5571066"/>
          </a:xfrm>
          <a:prstGeom prst="rect">
            <a:avLst/>
          </a:prstGeom>
          <a:solidFill>
            <a:schemeClr val="bg1"/>
          </a:solidFill>
        </p:spPr>
      </p:pic>
      <p:sp>
        <p:nvSpPr>
          <p:cNvPr id="5" name="Rectangle: Rounded Corners 4">
            <a:extLst>
              <a:ext uri="{FF2B5EF4-FFF2-40B4-BE49-F238E27FC236}">
                <a16:creationId xmlns:a16="http://schemas.microsoft.com/office/drawing/2014/main" id="{5F66E9A7-AA8C-4528-97BA-2DBC66A143DE}"/>
              </a:ext>
            </a:extLst>
          </p:cNvPr>
          <p:cNvSpPr/>
          <p:nvPr/>
        </p:nvSpPr>
        <p:spPr>
          <a:xfrm>
            <a:off x="7853446" y="578541"/>
            <a:ext cx="3364878" cy="570091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DFC38DEE-91ED-4997-AD11-E49511D1746A}"/>
              </a:ext>
            </a:extLst>
          </p:cNvPr>
          <p:cNvSpPr/>
          <p:nvPr/>
        </p:nvSpPr>
        <p:spPr>
          <a:xfrm>
            <a:off x="8049985" y="1056283"/>
            <a:ext cx="2971800" cy="13553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000000"/>
                </a:solidFill>
                <a:latin typeface="Arial Narrow" panose="020B0606020202030204" pitchFamily="34" charset="0"/>
              </a:rPr>
              <a:t>Everyday Parenting </a:t>
            </a:r>
          </a:p>
          <a:p>
            <a:endParaRPr lang="en-US" sz="2200" b="1" dirty="0">
              <a:solidFill>
                <a:srgbClr val="000000"/>
              </a:solidFill>
              <a:latin typeface="Arial Narrow" panose="020B0606020202030204" pitchFamily="34" charset="0"/>
            </a:endParaRPr>
          </a:p>
        </p:txBody>
      </p:sp>
      <p:sp>
        <p:nvSpPr>
          <p:cNvPr id="9" name="Rectangle: Rounded Corners 8">
            <a:extLst>
              <a:ext uri="{FF2B5EF4-FFF2-40B4-BE49-F238E27FC236}">
                <a16:creationId xmlns:a16="http://schemas.microsoft.com/office/drawing/2014/main" id="{244C73DD-7D71-4D25-BDC9-85BAD36E0DCC}"/>
              </a:ext>
            </a:extLst>
          </p:cNvPr>
          <p:cNvSpPr/>
          <p:nvPr/>
        </p:nvSpPr>
        <p:spPr>
          <a:xfrm>
            <a:off x="8054024" y="3170942"/>
            <a:ext cx="2971800" cy="13553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000000"/>
              </a:solidFill>
              <a:latin typeface="Arial Narrow" panose="020B0606020202030204" pitchFamily="34" charset="0"/>
            </a:endParaRPr>
          </a:p>
          <a:p>
            <a:r>
              <a:rPr lang="en-US" sz="2200" b="1" dirty="0">
                <a:solidFill>
                  <a:srgbClr val="000000"/>
                </a:solidFill>
                <a:latin typeface="Arial Narrow" panose="020B0606020202030204" pitchFamily="34" charset="0"/>
              </a:rPr>
              <a:t>Community Resources and Supports</a:t>
            </a:r>
          </a:p>
          <a:p>
            <a:pPr algn="ctr"/>
            <a:endParaRPr lang="en-US" sz="2200" b="1" dirty="0">
              <a:solidFill>
                <a:srgbClr val="000000"/>
              </a:solidFill>
              <a:latin typeface="Arial Narrow" panose="020B0606020202030204" pitchFamily="34" charset="0"/>
            </a:endParaRPr>
          </a:p>
          <a:p>
            <a:pPr marL="342900" indent="-342900">
              <a:buFont typeface="Arial" panose="020B0604020202020204" pitchFamily="34" charset="0"/>
              <a:buChar char="•"/>
            </a:pPr>
            <a:r>
              <a:rPr lang="en-US" sz="2200" dirty="0">
                <a:solidFill>
                  <a:srgbClr val="000000"/>
                </a:solidFill>
                <a:latin typeface="Arial Narrow" panose="020B0606020202030204" pitchFamily="34" charset="0"/>
              </a:rPr>
              <a:t>Caregiver behavioral health</a:t>
            </a:r>
          </a:p>
          <a:p>
            <a:pPr marL="342900" indent="-342900">
              <a:buFont typeface="Arial" panose="020B0604020202020204" pitchFamily="34" charset="0"/>
              <a:buChar char="•"/>
            </a:pPr>
            <a:endParaRPr lang="en-US" sz="2200" dirty="0">
              <a:solidFill>
                <a:srgbClr val="000000"/>
              </a:solidFill>
              <a:latin typeface="Arial Narrow" panose="020B0606020202030204" pitchFamily="34" charset="0"/>
            </a:endParaRPr>
          </a:p>
          <a:p>
            <a:pPr marL="342900" indent="-342900">
              <a:buFont typeface="Arial" panose="020B0604020202020204" pitchFamily="34" charset="0"/>
              <a:buChar char="•"/>
            </a:pPr>
            <a:r>
              <a:rPr lang="en-US" sz="2200" dirty="0">
                <a:solidFill>
                  <a:srgbClr val="000000"/>
                </a:solidFill>
                <a:latin typeface="Arial Narrow" panose="020B0606020202030204" pitchFamily="34" charset="0"/>
              </a:rPr>
              <a:t>Resource Needs-housing, employment</a:t>
            </a:r>
          </a:p>
          <a:p>
            <a:pPr marL="342900" indent="-342900">
              <a:buFont typeface="Arial" panose="020B0604020202020204" pitchFamily="34" charset="0"/>
              <a:buChar char="•"/>
            </a:pPr>
            <a:endParaRPr lang="en-US" sz="2200" dirty="0">
              <a:solidFill>
                <a:srgbClr val="000000"/>
              </a:solidFill>
              <a:latin typeface="Arial Narrow" panose="020B0606020202030204" pitchFamily="34" charset="0"/>
            </a:endParaRPr>
          </a:p>
          <a:p>
            <a:pPr marL="342900" indent="-342900">
              <a:buFont typeface="Arial" panose="020B0604020202020204" pitchFamily="34" charset="0"/>
              <a:buChar char="•"/>
            </a:pPr>
            <a:r>
              <a:rPr lang="en-US" sz="2200" dirty="0">
                <a:solidFill>
                  <a:srgbClr val="000000"/>
                </a:solidFill>
                <a:latin typeface="Arial Narrow" panose="020B0606020202030204" pitchFamily="34" charset="0"/>
              </a:rPr>
              <a:t>Home-School Connection </a:t>
            </a:r>
          </a:p>
          <a:p>
            <a:pPr marL="342900" indent="-342900">
              <a:buFont typeface="Arial" panose="020B0604020202020204" pitchFamily="34" charset="0"/>
              <a:buChar char="•"/>
            </a:pPr>
            <a:endParaRPr lang="en-US" sz="2200" dirty="0">
              <a:solidFill>
                <a:srgbClr val="000000"/>
              </a:solidFill>
              <a:latin typeface="Arial Narrow" panose="020B0606020202030204" pitchFamily="34" charset="0"/>
            </a:endParaRPr>
          </a:p>
        </p:txBody>
      </p:sp>
      <p:sp>
        <p:nvSpPr>
          <p:cNvPr id="8" name="Arrow: Bent 7">
            <a:extLst>
              <a:ext uri="{FF2B5EF4-FFF2-40B4-BE49-F238E27FC236}">
                <a16:creationId xmlns:a16="http://schemas.microsoft.com/office/drawing/2014/main" id="{0302A86D-58FD-4B49-930F-6949007E56DA}"/>
              </a:ext>
            </a:extLst>
          </p:cNvPr>
          <p:cNvSpPr/>
          <p:nvPr/>
        </p:nvSpPr>
        <p:spPr>
          <a:xfrm>
            <a:off x="6289288" y="1371600"/>
            <a:ext cx="1479880" cy="1186012"/>
          </a:xfrm>
          <a:prstGeom prst="bent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768109"/>
      </p:ext>
    </p:extLst>
  </p:cSld>
  <p:clrMapOvr>
    <a:masterClrMapping/>
  </p:clrMapOvr>
</p:sld>
</file>

<file path=ppt/theme/theme1.xml><?xml version="1.0" encoding="utf-8"?>
<a:theme xmlns:a="http://schemas.openxmlformats.org/drawingml/2006/main" name="Office Theme">
  <a:themeElements>
    <a:clrScheme name="Custom 15">
      <a:dk1>
        <a:srgbClr val="323F4F"/>
      </a:dk1>
      <a:lt1>
        <a:sysClr val="window" lastClr="FFFFFF"/>
      </a:lt1>
      <a:dk2>
        <a:srgbClr val="44546A"/>
      </a:dk2>
      <a:lt2>
        <a:srgbClr val="E7E6E6"/>
      </a:lt2>
      <a:accent1>
        <a:srgbClr val="323F4F"/>
      </a:accent1>
      <a:accent2>
        <a:srgbClr val="44546A"/>
      </a:accent2>
      <a:accent3>
        <a:srgbClr val="A5A5A5"/>
      </a:accent3>
      <a:accent4>
        <a:srgbClr val="44546A"/>
      </a:accent4>
      <a:accent5>
        <a:srgbClr val="5B9BD5"/>
      </a:accent5>
      <a:accent6>
        <a:srgbClr val="FFFFFF"/>
      </a:accent6>
      <a:hlink>
        <a:srgbClr val="4472C4"/>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9830</TotalTime>
  <Words>922</Words>
  <Application>Microsoft Office PowerPoint</Application>
  <PresentationFormat>Widescreen</PresentationFormat>
  <Paragraphs>147</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Calibri</vt:lpstr>
      <vt:lpstr>Calibri Light</vt:lpstr>
      <vt:lpstr>Matura MT Script Capitals</vt:lpstr>
      <vt:lpstr>Office Theme</vt:lpstr>
      <vt:lpstr>The Family Check-Up</vt:lpstr>
      <vt:lpstr>Family Check-Up</vt:lpstr>
      <vt:lpstr>           Evaluations</vt:lpstr>
      <vt:lpstr>Theory of Change</vt:lpstr>
      <vt:lpstr>Impact:  Early Childhood</vt:lpstr>
      <vt:lpstr>Impact:  Adolescence </vt:lpstr>
      <vt:lpstr>PowerPoint Presentation</vt:lpstr>
      <vt:lpstr>Recognition</vt:lpstr>
      <vt:lpstr>PowerPoint Presentation</vt:lpstr>
      <vt:lpstr>Current/Future Directions:  Family-Check Up Online </vt:lpstr>
      <vt:lpstr>PowerPoint Presentation</vt:lpstr>
      <vt:lpstr>The Caregiver Content Experience: Positive Parenting</vt:lpstr>
      <vt:lpstr>Individualized Coaching for Parents</vt:lpstr>
      <vt:lpstr>Caregiver Testimonials </vt:lpstr>
      <vt:lpstr>PowerPoint Presentation</vt:lpstr>
      <vt:lpstr>Ongoing Parenting Young  Children Project:  Who Can Participate?</vt:lpstr>
      <vt:lpstr>What Does Participation Involve?</vt:lpstr>
      <vt:lpstr>QUESTIONS   &amp;   THANK YOU!  amariem@uoregon.edu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Trainers:  Anne Marie Mauricio, Ph.D. and Yasaman Parsi, M.Ed., MC, LPC  Arizona State University  REACH Institute</dc:title>
  <dc:creator>Anne Mauricio</dc:creator>
  <cp:lastModifiedBy>Anne Marie Mauricio</cp:lastModifiedBy>
  <cp:revision>106</cp:revision>
  <cp:lastPrinted>2021-06-16T01:13:05Z</cp:lastPrinted>
  <dcterms:created xsi:type="dcterms:W3CDTF">2019-06-21T22:09:38Z</dcterms:created>
  <dcterms:modified xsi:type="dcterms:W3CDTF">2022-10-31T22:51:48Z</dcterms:modified>
</cp:coreProperties>
</file>